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Aileron" panose="020B0604020202020204" charset="0"/>
      <p:regular r:id="rId12"/>
    </p:embeddedFont>
    <p:embeddedFont>
      <p:font typeface="Aileron Bold Italics" panose="020B0604020202020204" charset="0"/>
      <p:regular r:id="rId13"/>
    </p:embeddedFont>
    <p:embeddedFont>
      <p:font typeface="Aileron Italics" panose="020B0604020202020204" charset="0"/>
      <p:regular r:id="rId14"/>
    </p:embeddedFont>
    <p:embeddedFont>
      <p:font typeface="Aileron Ultra-Bold" panose="020B0604020202020204" charset="0"/>
      <p:regular r:id="rId15"/>
    </p:embeddedFont>
    <p:embeddedFont>
      <p:font typeface="Canva Sans Bold" panose="020B0803030501040103" pitchFamily="34" charset="0"/>
      <p:regular r:id="rId16"/>
      <p:bold r:id="rId17"/>
    </p:embeddedFont>
    <p:embeddedFont>
      <p:font typeface="Codec Pro" panose="020B0604020202020204" charset="0"/>
      <p:regular r:id="rId18"/>
    </p:embeddedFont>
    <p:embeddedFont>
      <p:font typeface="Codec Pro Bold" panose="020B0604020202020204" charset="0"/>
      <p:regular r:id="rId19"/>
    </p:embeddedFont>
    <p:embeddedFont>
      <p:font typeface="DM Sans" pitchFamily="2" charset="0"/>
      <p:regular r:id="rId20"/>
    </p:embeddedFont>
    <p:embeddedFont>
      <p:font typeface="Garet" panose="020B0604020202020204" charset="0"/>
      <p:regular r:id="rId21"/>
    </p:embeddedFont>
    <p:embeddedFont>
      <p:font typeface="Garet Bold" panose="020B0604020202020204" charset="0"/>
      <p:regular r:id="rId22"/>
    </p:embeddedFont>
    <p:embeddedFont>
      <p:font typeface="Mont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5" d="100"/>
          <a:sy n="45" d="100"/>
        </p:scale>
        <p:origin x="1814" y="9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hyperlink" Target="https://omny.fm/shows/talking-head-pain/earning-the-diagnosis-addressing-barriers-to-migraine-diagnosi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omny.fm/shows/talking-head-pain/earning-the-diagnosis-addressing-barriers-to-migraine-diagnosis" TargetMode="Externa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1872013"/>
            <a:ext cx="7982382" cy="6834914"/>
          </a:xfrm>
          <a:custGeom>
            <a:avLst/>
            <a:gdLst/>
            <a:ahLst/>
            <a:cxnLst/>
            <a:rect l="l" t="t" r="r" b="b"/>
            <a:pathLst>
              <a:path w="7982382" h="6834914">
                <a:moveTo>
                  <a:pt x="0" y="0"/>
                </a:moveTo>
                <a:lnTo>
                  <a:pt x="7982382" y="0"/>
                </a:lnTo>
                <a:lnTo>
                  <a:pt x="7982382" y="6834914"/>
                </a:lnTo>
                <a:lnTo>
                  <a:pt x="0" y="6834914"/>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351319" y="4719557"/>
            <a:ext cx="7743258" cy="2716880"/>
          </a:xfrm>
          <a:prstGeom prst="rect">
            <a:avLst/>
          </a:prstGeom>
        </p:spPr>
        <p:txBody>
          <a:bodyPr lIns="0" tIns="0" rIns="0" bIns="0" rtlCol="0" anchor="t">
            <a:spAutoFit/>
          </a:bodyPr>
          <a:lstStyle/>
          <a:p>
            <a:pPr algn="l">
              <a:lnSpc>
                <a:spcPts val="7225"/>
              </a:lnSpc>
              <a:spcBef>
                <a:spcPct val="0"/>
              </a:spcBef>
            </a:pPr>
            <a:r>
              <a:rPr lang="en-US" sz="5161" b="1">
                <a:solidFill>
                  <a:srgbClr val="004369"/>
                </a:solidFill>
                <a:latin typeface="Aileron Ultra-Bold"/>
                <a:ea typeface="Aileron Ultra-Bold"/>
                <a:cs typeface="Aileron Ultra-Bold"/>
                <a:sym typeface="Aileron Ultra-Bold"/>
              </a:rPr>
              <a:t>Understanding the </a:t>
            </a:r>
            <a:r>
              <a:rPr lang="en-US" sz="5161" b="1">
                <a:solidFill>
                  <a:srgbClr val="447691"/>
                </a:solidFill>
                <a:latin typeface="Aileron Ultra-Bold"/>
                <a:ea typeface="Aileron Ultra-Bold"/>
                <a:cs typeface="Aileron Ultra-Bold"/>
                <a:sym typeface="Aileron Ultra-Bold"/>
              </a:rPr>
              <a:t>Diagnostic Criteria</a:t>
            </a:r>
            <a:r>
              <a:rPr lang="en-US" sz="5161" b="1">
                <a:solidFill>
                  <a:srgbClr val="004369"/>
                </a:solidFill>
                <a:latin typeface="Aileron Ultra-Bold"/>
                <a:ea typeface="Aileron Ultra-Bold"/>
                <a:cs typeface="Aileron Ultra-Bold"/>
                <a:sym typeface="Aileron Ultra-Bold"/>
              </a:rPr>
              <a:t> for Migraine (ICHD-3)</a:t>
            </a:r>
          </a:p>
        </p:txBody>
      </p:sp>
      <p:sp>
        <p:nvSpPr>
          <p:cNvPr id="4" name="TextBox 4"/>
          <p:cNvSpPr txBox="1"/>
          <p:nvPr/>
        </p:nvSpPr>
        <p:spPr>
          <a:xfrm>
            <a:off x="1351319" y="3823211"/>
            <a:ext cx="7792681" cy="571500"/>
          </a:xfrm>
          <a:prstGeom prst="rect">
            <a:avLst/>
          </a:prstGeom>
        </p:spPr>
        <p:txBody>
          <a:bodyPr lIns="0" tIns="0" rIns="0" bIns="0" rtlCol="0" anchor="t">
            <a:spAutoFit/>
          </a:bodyPr>
          <a:lstStyle/>
          <a:p>
            <a:pPr algn="l">
              <a:lnSpc>
                <a:spcPts val="4200"/>
              </a:lnSpc>
              <a:spcBef>
                <a:spcPct val="0"/>
              </a:spcBef>
            </a:pPr>
            <a:r>
              <a:rPr lang="en-US" sz="3000" b="1">
                <a:solidFill>
                  <a:srgbClr val="004369"/>
                </a:solidFill>
                <a:latin typeface="Codec Pro Bold"/>
                <a:ea typeface="Codec Pro Bold"/>
                <a:cs typeface="Codec Pro Bold"/>
                <a:sym typeface="Codec Pro Bold"/>
              </a:rPr>
              <a:t>Section 1.0</a:t>
            </a:r>
          </a:p>
        </p:txBody>
      </p:sp>
      <p:grpSp>
        <p:nvGrpSpPr>
          <p:cNvPr id="5" name="Group 5"/>
          <p:cNvGrpSpPr/>
          <p:nvPr/>
        </p:nvGrpSpPr>
        <p:grpSpPr>
          <a:xfrm>
            <a:off x="1028700" y="1757279"/>
            <a:ext cx="7969498" cy="1157185"/>
            <a:chOff x="0" y="0"/>
            <a:chExt cx="10625997" cy="1542912"/>
          </a:xfrm>
        </p:grpSpPr>
        <p:sp>
          <p:nvSpPr>
            <p:cNvPr id="6" name="TextBox 6"/>
            <p:cNvSpPr txBox="1"/>
            <p:nvPr/>
          </p:nvSpPr>
          <p:spPr>
            <a:xfrm>
              <a:off x="1312346" y="174809"/>
              <a:ext cx="9313651" cy="963853"/>
            </a:xfrm>
            <a:prstGeom prst="rect">
              <a:avLst/>
            </a:prstGeom>
          </p:spPr>
          <p:txBody>
            <a:bodyPr lIns="0" tIns="0" rIns="0" bIns="0" rtlCol="0" anchor="t">
              <a:spAutoFit/>
            </a:bodyPr>
            <a:lstStyle/>
            <a:p>
              <a:pPr algn="l">
                <a:lnSpc>
                  <a:spcPts val="5747"/>
                </a:lnSpc>
              </a:pPr>
              <a:r>
                <a:rPr lang="en-US" sz="4829" b="1" spc="-289">
                  <a:solidFill>
                    <a:srgbClr val="000000"/>
                  </a:solidFill>
                  <a:latin typeface="Canva Sans Bold"/>
                  <a:ea typeface="Canva Sans Bold"/>
                  <a:cs typeface="Canva Sans Bold"/>
                  <a:sym typeface="Canva Sans Bold"/>
                </a:rPr>
                <a:t>up-end </a:t>
              </a:r>
              <a:r>
                <a:rPr lang="en-US" sz="4829" b="1" spc="-289">
                  <a:solidFill>
                    <a:srgbClr val="A81C21"/>
                  </a:solidFill>
                  <a:latin typeface="Canva Sans Bold"/>
                  <a:ea typeface="Canva Sans Bold"/>
                  <a:cs typeface="Canva Sans Bold"/>
                  <a:sym typeface="Canva Sans Bold"/>
                </a:rPr>
                <a:t>migraine</a:t>
              </a:r>
            </a:p>
          </p:txBody>
        </p:sp>
        <p:sp>
          <p:nvSpPr>
            <p:cNvPr id="7" name="TextBox 7"/>
            <p:cNvSpPr txBox="1"/>
            <p:nvPr/>
          </p:nvSpPr>
          <p:spPr>
            <a:xfrm>
              <a:off x="1375845" y="1218038"/>
              <a:ext cx="8326953" cy="324874"/>
            </a:xfrm>
            <a:prstGeom prst="rect">
              <a:avLst/>
            </a:prstGeom>
          </p:spPr>
          <p:txBody>
            <a:bodyPr wrap="square" lIns="0" tIns="0" rIns="0" bIns="0" rtlCol="0" anchor="t">
              <a:spAutoFit/>
            </a:bodyPr>
            <a:lstStyle/>
            <a:p>
              <a:pPr>
                <a:lnSpc>
                  <a:spcPts val="1914"/>
                </a:lnSpc>
              </a:pPr>
              <a:r>
                <a:rPr lang="en-US" sz="1608" spc="193" dirty="0">
                  <a:solidFill>
                    <a:srgbClr val="737373"/>
                  </a:solidFill>
                  <a:latin typeface="DM Sans"/>
                  <a:ea typeface="DM Sans"/>
                  <a:cs typeface="DM Sans"/>
                  <a:sym typeface="DM Sans"/>
                </a:rPr>
                <a:t>UNDERSTANDING MIGRAINE PREVENTION NEEDS</a:t>
              </a:r>
            </a:p>
          </p:txBody>
        </p:sp>
        <p:sp>
          <p:nvSpPr>
            <p:cNvPr id="8" name="Freeform 8"/>
            <p:cNvSpPr/>
            <p:nvPr/>
          </p:nvSpPr>
          <p:spPr>
            <a:xfrm>
              <a:off x="0" y="0"/>
              <a:ext cx="1193017" cy="1513267"/>
            </a:xfrm>
            <a:custGeom>
              <a:avLst/>
              <a:gdLst/>
              <a:ahLst/>
              <a:cxnLst/>
              <a:rect l="l" t="t" r="r" b="b"/>
              <a:pathLst>
                <a:path w="1193017" h="1513267">
                  <a:moveTo>
                    <a:pt x="0" y="0"/>
                  </a:moveTo>
                  <a:lnTo>
                    <a:pt x="1193017" y="0"/>
                  </a:lnTo>
                  <a:lnTo>
                    <a:pt x="1193017" y="1513267"/>
                  </a:lnTo>
                  <a:lnTo>
                    <a:pt x="0" y="1513267"/>
                  </a:lnTo>
                  <a:lnTo>
                    <a:pt x="0" y="0"/>
                  </a:lnTo>
                  <a:close/>
                </a:path>
              </a:pathLst>
            </a:custGeom>
            <a:blipFill>
              <a:blip r:embed="rId3">
                <a:extLst>
                  <a:ext uri="{96DAC541-7B7A-43D3-8B79-37D633B846F1}">
                    <asvg:svgBlip xmlns:asvg="http://schemas.microsoft.com/office/drawing/2016/SVG/main" r:embed="rId4"/>
                  </a:ext>
                </a:extLst>
              </a:blip>
              <a:stretch>
                <a:fillRect l="-31184" t="-965"/>
              </a:stretch>
            </a:blipFill>
          </p:spPr>
          <p:txBody>
            <a:bodyP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234073"/>
            <a:chOff x="0" y="0"/>
            <a:chExt cx="4816593" cy="1115147"/>
          </a:xfrm>
        </p:grpSpPr>
        <p:sp>
          <p:nvSpPr>
            <p:cNvPr id="3" name="Freeform 3"/>
            <p:cNvSpPr/>
            <p:nvPr/>
          </p:nvSpPr>
          <p:spPr>
            <a:xfrm>
              <a:off x="0" y="0"/>
              <a:ext cx="4816592" cy="1115147"/>
            </a:xfrm>
            <a:custGeom>
              <a:avLst/>
              <a:gdLst/>
              <a:ahLst/>
              <a:cxnLst/>
              <a:rect l="l" t="t" r="r" b="b"/>
              <a:pathLst>
                <a:path w="4816592" h="1115147">
                  <a:moveTo>
                    <a:pt x="0" y="0"/>
                  </a:moveTo>
                  <a:lnTo>
                    <a:pt x="4816592" y="0"/>
                  </a:lnTo>
                  <a:lnTo>
                    <a:pt x="4816592" y="1115147"/>
                  </a:lnTo>
                  <a:lnTo>
                    <a:pt x="0" y="1115147"/>
                  </a:lnTo>
                  <a:close/>
                </a:path>
              </a:pathLst>
            </a:custGeom>
            <a:solidFill>
              <a:srgbClr val="A1D4E1"/>
            </a:solidFill>
          </p:spPr>
          <p:txBody>
            <a:bodyPr/>
            <a:lstStyle/>
            <a:p>
              <a:endParaRPr lang="en-US"/>
            </a:p>
          </p:txBody>
        </p:sp>
        <p:sp>
          <p:nvSpPr>
            <p:cNvPr id="4" name="TextBox 4"/>
            <p:cNvSpPr txBox="1"/>
            <p:nvPr/>
          </p:nvSpPr>
          <p:spPr>
            <a:xfrm>
              <a:off x="0" y="0"/>
              <a:ext cx="4816593" cy="1115147"/>
            </a:xfrm>
            <a:prstGeom prst="rect">
              <a:avLst/>
            </a:prstGeom>
          </p:spPr>
          <p:txBody>
            <a:bodyPr lIns="50800" tIns="50800" rIns="50800" bIns="50800" rtlCol="0" anchor="ctr"/>
            <a:lstStyle/>
            <a:p>
              <a:pPr algn="ctr">
                <a:lnSpc>
                  <a:spcPts val="2639"/>
                </a:lnSpc>
              </a:pPr>
              <a:endParaRPr/>
            </a:p>
          </p:txBody>
        </p:sp>
      </p:grpSp>
      <p:graphicFrame>
        <p:nvGraphicFramePr>
          <p:cNvPr id="5" name="Table 5"/>
          <p:cNvGraphicFramePr>
            <a:graphicFrameLocks noGrp="1"/>
          </p:cNvGraphicFramePr>
          <p:nvPr>
            <p:extLst>
              <p:ext uri="{D42A27DB-BD31-4B8C-83A1-F6EECF244321}">
                <p14:modId xmlns:p14="http://schemas.microsoft.com/office/powerpoint/2010/main" val="4251249233"/>
              </p:ext>
            </p:extLst>
          </p:nvPr>
        </p:nvGraphicFramePr>
        <p:xfrm>
          <a:off x="1734328" y="3213521"/>
          <a:ext cx="14819343" cy="5626787"/>
        </p:xfrm>
        <a:graphic>
          <a:graphicData uri="http://schemas.openxmlformats.org/drawingml/2006/table">
            <a:tbl>
              <a:tblPr/>
              <a:tblGrid>
                <a:gridCol w="4939781">
                  <a:extLst>
                    <a:ext uri="{9D8B030D-6E8A-4147-A177-3AD203B41FA5}">
                      <a16:colId xmlns:a16="http://schemas.microsoft.com/office/drawing/2014/main" val="20000"/>
                    </a:ext>
                  </a:extLst>
                </a:gridCol>
                <a:gridCol w="4939781">
                  <a:extLst>
                    <a:ext uri="{9D8B030D-6E8A-4147-A177-3AD203B41FA5}">
                      <a16:colId xmlns:a16="http://schemas.microsoft.com/office/drawing/2014/main" val="20001"/>
                    </a:ext>
                  </a:extLst>
                </a:gridCol>
                <a:gridCol w="4939781">
                  <a:extLst>
                    <a:ext uri="{9D8B030D-6E8A-4147-A177-3AD203B41FA5}">
                      <a16:colId xmlns:a16="http://schemas.microsoft.com/office/drawing/2014/main" val="20002"/>
                    </a:ext>
                  </a:extLst>
                </a:gridCol>
              </a:tblGrid>
              <a:tr h="1343025">
                <a:tc>
                  <a:txBody>
                    <a:bodyPr/>
                    <a:lstStyle/>
                    <a:p>
                      <a:pPr algn="ctr">
                        <a:lnSpc>
                          <a:spcPts val="3499"/>
                        </a:lnSpc>
                        <a:defRPr/>
                      </a:pPr>
                      <a:r>
                        <a:rPr lang="en-US" sz="2499" b="1">
                          <a:solidFill>
                            <a:srgbClr val="294069"/>
                          </a:solidFill>
                          <a:latin typeface="Garet Bold"/>
                          <a:ea typeface="Garet Bold"/>
                          <a:cs typeface="Garet Bold"/>
                          <a:sym typeface="Garet Bold"/>
                        </a:rPr>
                        <a:t>TEST YOUR KNOWLEDGE</a:t>
                      </a:r>
                      <a:endParaRPr lang="en-US" sz="1100"/>
                    </a:p>
                  </a:txBody>
                  <a:tcPr marL="190500" marR="190500" marT="190500" marB="190500" anchor="ctr">
                    <a:lnL w="0" cap="flat" cmpd="sng" algn="ctr">
                      <a:solidFill>
                        <a:srgbClr val="000000"/>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1B756"/>
                    </a:solidFill>
                  </a:tcPr>
                </a:tc>
                <a:tc>
                  <a:txBody>
                    <a:bodyPr/>
                    <a:lstStyle/>
                    <a:p>
                      <a:pPr algn="ctr">
                        <a:lnSpc>
                          <a:spcPts val="3499"/>
                        </a:lnSpc>
                        <a:defRPr/>
                      </a:pPr>
                      <a:r>
                        <a:rPr lang="en-US" sz="2499" b="1">
                          <a:solidFill>
                            <a:srgbClr val="294069"/>
                          </a:solidFill>
                          <a:latin typeface="Garet Bold"/>
                          <a:ea typeface="Garet Bold"/>
                          <a:cs typeface="Garet Bold"/>
                          <a:sym typeface="Garet Bold"/>
                        </a:rPr>
                        <a:t>LISTEN TO PATIENT STORIES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1B756"/>
                    </a:solidFill>
                  </a:tcPr>
                </a:tc>
                <a:tc>
                  <a:txBody>
                    <a:bodyPr/>
                    <a:lstStyle/>
                    <a:p>
                      <a:pPr algn="ctr">
                        <a:lnSpc>
                          <a:spcPts val="3499"/>
                        </a:lnSpc>
                        <a:defRPr/>
                      </a:pPr>
                      <a:r>
                        <a:rPr lang="en-US" sz="2499" b="1">
                          <a:solidFill>
                            <a:srgbClr val="294069"/>
                          </a:solidFill>
                          <a:latin typeface="Garet Bold"/>
                          <a:ea typeface="Garet Bold"/>
                          <a:cs typeface="Garet Bold"/>
                          <a:sym typeface="Garet Bold"/>
                        </a:rPr>
                        <a:t>REFLECT ON YOUR PRACTICES</a:t>
                      </a:r>
                      <a:endParaRPr lang="en-US" sz="1100"/>
                    </a:p>
                  </a:txBody>
                  <a:tcPr marL="190500" marR="190500" marT="190500" marB="190500" anchor="ctr">
                    <a:lnL w="47625" cap="flat" cmpd="sng" algn="ctr">
                      <a:solidFill>
                        <a:srgbClr val="FFFFFF"/>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1B756"/>
                    </a:solidFill>
                  </a:tcPr>
                </a:tc>
                <a:extLst>
                  <a:ext uri="{0D108BD9-81ED-4DB2-BD59-A6C34878D82A}">
                    <a16:rowId xmlns:a16="http://schemas.microsoft.com/office/drawing/2014/main" val="10000"/>
                  </a:ext>
                </a:extLst>
              </a:tr>
              <a:tr h="4283762">
                <a:tc>
                  <a:txBody>
                    <a:bodyPr/>
                    <a:lstStyle/>
                    <a:p>
                      <a:pPr algn="ctr">
                        <a:lnSpc>
                          <a:spcPts val="2940"/>
                        </a:lnSpc>
                        <a:defRPr/>
                      </a:pPr>
                      <a:r>
                        <a:rPr lang="en-US" sz="2100" b="1" dirty="0">
                          <a:solidFill>
                            <a:srgbClr val="294069"/>
                          </a:solidFill>
                          <a:latin typeface="Garet Bold"/>
                          <a:ea typeface="Garet Bold"/>
                          <a:cs typeface="Garet Bold"/>
                          <a:sym typeface="Garet Bold"/>
                        </a:rPr>
                        <a:t>Take the short quiz to test your knowledge on key learnings from this module!</a:t>
                      </a:r>
                      <a:endParaRPr lang="en-US" sz="1100" dirty="0"/>
                    </a:p>
                  </a:txBody>
                  <a:tcPr marL="190500" marR="190500" marT="190500" marB="190500" anchor="ctr">
                    <a:lnL w="0" cap="flat" cmpd="sng" algn="ctr">
                      <a:solidFill>
                        <a:srgbClr val="000000"/>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2DC"/>
                    </a:solidFill>
                  </a:tcPr>
                </a:tc>
                <a:tc>
                  <a:txBody>
                    <a:bodyPr/>
                    <a:lstStyle/>
                    <a:p>
                      <a:pPr algn="ctr">
                        <a:lnSpc>
                          <a:spcPts val="2940"/>
                        </a:lnSpc>
                        <a:defRPr/>
                      </a:pPr>
                      <a:r>
                        <a:rPr lang="en-US" sz="2100" dirty="0">
                          <a:solidFill>
                            <a:srgbClr val="294069"/>
                          </a:solidFill>
                          <a:latin typeface="Garet"/>
                          <a:ea typeface="Garet"/>
                          <a:cs typeface="Garet"/>
                          <a:sym typeface="Garet"/>
                        </a:rPr>
                        <a:t>Listen to Talking Head Pain: For the Healthcare Professional Episode One - </a:t>
                      </a:r>
                      <a:r>
                        <a:rPr lang="en-US" sz="2100" b="1" dirty="0">
                          <a:solidFill>
                            <a:srgbClr val="294069"/>
                          </a:solidFill>
                          <a:latin typeface="Garet Bold"/>
                          <a:ea typeface="Garet Bold"/>
                          <a:cs typeface="Garet Bold"/>
                          <a:sym typeface="Garet Bold"/>
                          <a:hlinkClick r:id="rId2"/>
                        </a:rPr>
                        <a:t>Earning the Diagnosis: Addressing Barriers to Migraine Diagnosis </a:t>
                      </a:r>
                      <a:endParaRPr lang="en-US" sz="1100" dirty="0"/>
                    </a:p>
                  </a:txBody>
                  <a:tcPr marL="190500" marR="190500" marT="190500" marB="190500" anchor="ctr">
                    <a:lnL w="47625" cap="flat" cmpd="sng" algn="ctr">
                      <a:solidFill>
                        <a:srgbClr val="FFFFFF"/>
                      </a:solidFill>
                      <a:prstDash val="solid"/>
                      <a:round/>
                      <a:headEnd type="none" w="med" len="med"/>
                      <a:tailEnd type="none" w="med" len="med"/>
                    </a:lnL>
                    <a:lnR w="47625" cap="flat" cmpd="sng" algn="ctr">
                      <a:solidFill>
                        <a:srgbClr val="FFFFFF"/>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2DC"/>
                    </a:solidFill>
                  </a:tcPr>
                </a:tc>
                <a:tc>
                  <a:txBody>
                    <a:bodyPr/>
                    <a:lstStyle/>
                    <a:p>
                      <a:pPr algn="ctr">
                        <a:lnSpc>
                          <a:spcPts val="2940"/>
                        </a:lnSpc>
                        <a:defRPr/>
                      </a:pPr>
                      <a:r>
                        <a:rPr lang="en-US" sz="2100" dirty="0">
                          <a:solidFill>
                            <a:srgbClr val="294069"/>
                          </a:solidFill>
                          <a:latin typeface="Garet"/>
                          <a:ea typeface="Garet"/>
                          <a:cs typeface="Garet"/>
                          <a:sym typeface="Garet"/>
                        </a:rPr>
                        <a:t>Reflect: </a:t>
                      </a:r>
                      <a:r>
                        <a:rPr lang="en-US" sz="2100" b="1" dirty="0">
                          <a:solidFill>
                            <a:srgbClr val="294069"/>
                          </a:solidFill>
                          <a:latin typeface="Garet Bold"/>
                          <a:ea typeface="Garet Bold"/>
                          <a:cs typeface="Garet Bold"/>
                          <a:sym typeface="Garet Bold"/>
                        </a:rPr>
                        <a:t>How can you use this module’s learnings in your current profession or work environment?</a:t>
                      </a:r>
                      <a:endParaRPr lang="en-US" sz="1100" dirty="0"/>
                    </a:p>
                  </a:txBody>
                  <a:tcPr marL="190500" marR="190500" marT="190500" marB="190500" anchor="ctr">
                    <a:lnL w="47625" cap="flat" cmpd="sng" algn="ctr">
                      <a:solidFill>
                        <a:srgbClr val="FFFFFF"/>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FF2DC"/>
                    </a:solidFill>
                  </a:tcPr>
                </a:tc>
                <a:extLst>
                  <a:ext uri="{0D108BD9-81ED-4DB2-BD59-A6C34878D82A}">
                    <a16:rowId xmlns:a16="http://schemas.microsoft.com/office/drawing/2014/main" val="10001"/>
                  </a:ext>
                </a:extLst>
              </a:tr>
            </a:tbl>
          </a:graphicData>
        </a:graphic>
      </p:graphicFrame>
      <p:sp>
        <p:nvSpPr>
          <p:cNvPr id="6" name="TextBox 6"/>
          <p:cNvSpPr txBox="1"/>
          <p:nvPr/>
        </p:nvSpPr>
        <p:spPr>
          <a:xfrm>
            <a:off x="2106464" y="1374894"/>
            <a:ext cx="13698489" cy="1053319"/>
          </a:xfrm>
          <a:prstGeom prst="rect">
            <a:avLst/>
          </a:prstGeom>
        </p:spPr>
        <p:txBody>
          <a:bodyPr lIns="0" tIns="0" rIns="0" bIns="0" rtlCol="0" anchor="t">
            <a:spAutoFit/>
          </a:bodyPr>
          <a:lstStyle/>
          <a:p>
            <a:pPr algn="ctr">
              <a:lnSpc>
                <a:spcPts val="8618"/>
              </a:lnSpc>
              <a:spcBef>
                <a:spcPct val="0"/>
              </a:spcBef>
            </a:pPr>
            <a:r>
              <a:rPr lang="en-US" sz="6155" b="1">
                <a:solidFill>
                  <a:srgbClr val="004369"/>
                </a:solidFill>
                <a:latin typeface="Aileron Ultra-Bold"/>
                <a:ea typeface="Aileron Ultra-Bold"/>
                <a:cs typeface="Aileron Ultra-Bold"/>
                <a:sym typeface="Aileron Ultra-Bold"/>
              </a:rPr>
              <a:t>Your Next Steps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31794" y="3975367"/>
            <a:ext cx="1714679" cy="1714679"/>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D4E1"/>
            </a:solidFill>
          </p:spPr>
          <p:txBody>
            <a:bodyPr/>
            <a:lstStyle/>
            <a:p>
              <a:endParaRPr lang="en-US"/>
            </a:p>
          </p:txBody>
        </p:sp>
        <p:sp>
          <p:nvSpPr>
            <p:cNvPr id="4" name="TextBox 4"/>
            <p:cNvSpPr txBox="1"/>
            <p:nvPr/>
          </p:nvSpPr>
          <p:spPr>
            <a:xfrm>
              <a:off x="76200" y="-19050"/>
              <a:ext cx="660400" cy="755650"/>
            </a:xfrm>
            <a:prstGeom prst="rect">
              <a:avLst/>
            </a:prstGeom>
          </p:spPr>
          <p:txBody>
            <a:bodyPr lIns="50800" tIns="50800" rIns="50800" bIns="50800" rtlCol="0" anchor="ctr"/>
            <a:lstStyle/>
            <a:p>
              <a:pPr algn="ctr">
                <a:lnSpc>
                  <a:spcPts val="3640"/>
                </a:lnSpc>
              </a:pPr>
              <a:endParaRPr/>
            </a:p>
          </p:txBody>
        </p:sp>
      </p:grpSp>
      <p:grpSp>
        <p:nvGrpSpPr>
          <p:cNvPr id="5" name="Group 5"/>
          <p:cNvGrpSpPr/>
          <p:nvPr/>
        </p:nvGrpSpPr>
        <p:grpSpPr>
          <a:xfrm>
            <a:off x="1658909" y="4832706"/>
            <a:ext cx="3060448" cy="3872075"/>
            <a:chOff x="0" y="0"/>
            <a:chExt cx="1107178" cy="1400800"/>
          </a:xfrm>
        </p:grpSpPr>
        <p:sp>
          <p:nvSpPr>
            <p:cNvPr id="6" name="Freeform 6"/>
            <p:cNvSpPr/>
            <p:nvPr/>
          </p:nvSpPr>
          <p:spPr>
            <a:xfrm>
              <a:off x="0" y="0"/>
              <a:ext cx="1107178" cy="1400800"/>
            </a:xfrm>
            <a:custGeom>
              <a:avLst/>
              <a:gdLst/>
              <a:ahLst/>
              <a:cxnLst/>
              <a:rect l="l" t="t" r="r" b="b"/>
              <a:pathLst>
                <a:path w="1107178" h="1400800">
                  <a:moveTo>
                    <a:pt x="45534" y="0"/>
                  </a:moveTo>
                  <a:lnTo>
                    <a:pt x="1061644" y="0"/>
                  </a:lnTo>
                  <a:cubicBezTo>
                    <a:pt x="1073720" y="0"/>
                    <a:pt x="1085302" y="4797"/>
                    <a:pt x="1093841" y="13337"/>
                  </a:cubicBezTo>
                  <a:cubicBezTo>
                    <a:pt x="1102380" y="21876"/>
                    <a:pt x="1107178" y="33458"/>
                    <a:pt x="1107178" y="45534"/>
                  </a:cubicBezTo>
                  <a:lnTo>
                    <a:pt x="1107178" y="1355266"/>
                  </a:lnTo>
                  <a:cubicBezTo>
                    <a:pt x="1107178" y="1380414"/>
                    <a:pt x="1086791" y="1400800"/>
                    <a:pt x="1061644" y="1400800"/>
                  </a:cubicBezTo>
                  <a:lnTo>
                    <a:pt x="45534" y="1400800"/>
                  </a:lnTo>
                  <a:cubicBezTo>
                    <a:pt x="33458" y="1400800"/>
                    <a:pt x="21876" y="1396003"/>
                    <a:pt x="13337" y="1387463"/>
                  </a:cubicBezTo>
                  <a:cubicBezTo>
                    <a:pt x="4797" y="1378924"/>
                    <a:pt x="0" y="1367342"/>
                    <a:pt x="0" y="1355266"/>
                  </a:cubicBezTo>
                  <a:lnTo>
                    <a:pt x="0" y="45534"/>
                  </a:lnTo>
                  <a:cubicBezTo>
                    <a:pt x="0" y="33458"/>
                    <a:pt x="4797" y="21876"/>
                    <a:pt x="13337" y="13337"/>
                  </a:cubicBezTo>
                  <a:cubicBezTo>
                    <a:pt x="21876" y="4797"/>
                    <a:pt x="33458" y="0"/>
                    <a:pt x="45534" y="0"/>
                  </a:cubicBezTo>
                  <a:close/>
                </a:path>
              </a:pathLst>
            </a:custGeom>
            <a:solidFill>
              <a:srgbClr val="A1D4E1"/>
            </a:solidFill>
          </p:spPr>
          <p:txBody>
            <a:bodyPr/>
            <a:lstStyle/>
            <a:p>
              <a:endParaRPr lang="en-US"/>
            </a:p>
          </p:txBody>
        </p:sp>
        <p:sp>
          <p:nvSpPr>
            <p:cNvPr id="7" name="TextBox 7"/>
            <p:cNvSpPr txBox="1"/>
            <p:nvPr/>
          </p:nvSpPr>
          <p:spPr>
            <a:xfrm>
              <a:off x="0" y="-95250"/>
              <a:ext cx="1107178" cy="1496050"/>
            </a:xfrm>
            <a:prstGeom prst="rect">
              <a:avLst/>
            </a:prstGeom>
          </p:spPr>
          <p:txBody>
            <a:bodyPr lIns="50800" tIns="50800" rIns="50800" bIns="50800" rtlCol="0" anchor="ctr"/>
            <a:lstStyle/>
            <a:p>
              <a:pPr algn="ctr">
                <a:lnSpc>
                  <a:spcPts val="3640"/>
                </a:lnSpc>
              </a:pPr>
              <a:endParaRPr/>
            </a:p>
          </p:txBody>
        </p:sp>
      </p:grpSp>
      <p:grpSp>
        <p:nvGrpSpPr>
          <p:cNvPr id="8" name="Group 8"/>
          <p:cNvGrpSpPr/>
          <p:nvPr/>
        </p:nvGrpSpPr>
        <p:grpSpPr>
          <a:xfrm>
            <a:off x="6246849" y="3975367"/>
            <a:ext cx="1714679" cy="171467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D4E1"/>
            </a:solidFill>
          </p:spPr>
          <p:txBody>
            <a:bodyPr/>
            <a:lstStyle/>
            <a:p>
              <a:endParaRPr lang="en-US"/>
            </a:p>
          </p:txBody>
        </p:sp>
        <p:sp>
          <p:nvSpPr>
            <p:cNvPr id="10" name="TextBox 10"/>
            <p:cNvSpPr txBox="1"/>
            <p:nvPr/>
          </p:nvSpPr>
          <p:spPr>
            <a:xfrm>
              <a:off x="76200" y="-19050"/>
              <a:ext cx="660400" cy="755650"/>
            </a:xfrm>
            <a:prstGeom prst="rect">
              <a:avLst/>
            </a:prstGeom>
          </p:spPr>
          <p:txBody>
            <a:bodyPr lIns="50800" tIns="50800" rIns="50800" bIns="50800" rtlCol="0" anchor="ctr"/>
            <a:lstStyle/>
            <a:p>
              <a:pPr algn="ctr">
                <a:lnSpc>
                  <a:spcPts val="3640"/>
                </a:lnSpc>
              </a:pPr>
              <a:endParaRPr/>
            </a:p>
          </p:txBody>
        </p:sp>
      </p:grpSp>
      <p:grpSp>
        <p:nvGrpSpPr>
          <p:cNvPr id="11" name="Group 11"/>
          <p:cNvGrpSpPr/>
          <p:nvPr/>
        </p:nvGrpSpPr>
        <p:grpSpPr>
          <a:xfrm>
            <a:off x="5573965" y="4832706"/>
            <a:ext cx="3060448" cy="3872075"/>
            <a:chOff x="0" y="0"/>
            <a:chExt cx="1107178" cy="1400800"/>
          </a:xfrm>
        </p:grpSpPr>
        <p:sp>
          <p:nvSpPr>
            <p:cNvPr id="12" name="Freeform 12"/>
            <p:cNvSpPr/>
            <p:nvPr/>
          </p:nvSpPr>
          <p:spPr>
            <a:xfrm>
              <a:off x="0" y="0"/>
              <a:ext cx="1107178" cy="1400800"/>
            </a:xfrm>
            <a:custGeom>
              <a:avLst/>
              <a:gdLst/>
              <a:ahLst/>
              <a:cxnLst/>
              <a:rect l="l" t="t" r="r" b="b"/>
              <a:pathLst>
                <a:path w="1107178" h="1400800">
                  <a:moveTo>
                    <a:pt x="45534" y="0"/>
                  </a:moveTo>
                  <a:lnTo>
                    <a:pt x="1061644" y="0"/>
                  </a:lnTo>
                  <a:cubicBezTo>
                    <a:pt x="1073720" y="0"/>
                    <a:pt x="1085302" y="4797"/>
                    <a:pt x="1093841" y="13337"/>
                  </a:cubicBezTo>
                  <a:cubicBezTo>
                    <a:pt x="1102380" y="21876"/>
                    <a:pt x="1107178" y="33458"/>
                    <a:pt x="1107178" y="45534"/>
                  </a:cubicBezTo>
                  <a:lnTo>
                    <a:pt x="1107178" y="1355266"/>
                  </a:lnTo>
                  <a:cubicBezTo>
                    <a:pt x="1107178" y="1380414"/>
                    <a:pt x="1086791" y="1400800"/>
                    <a:pt x="1061644" y="1400800"/>
                  </a:cubicBezTo>
                  <a:lnTo>
                    <a:pt x="45534" y="1400800"/>
                  </a:lnTo>
                  <a:cubicBezTo>
                    <a:pt x="33458" y="1400800"/>
                    <a:pt x="21876" y="1396003"/>
                    <a:pt x="13337" y="1387463"/>
                  </a:cubicBezTo>
                  <a:cubicBezTo>
                    <a:pt x="4797" y="1378924"/>
                    <a:pt x="0" y="1367342"/>
                    <a:pt x="0" y="1355266"/>
                  </a:cubicBezTo>
                  <a:lnTo>
                    <a:pt x="0" y="45534"/>
                  </a:lnTo>
                  <a:cubicBezTo>
                    <a:pt x="0" y="33458"/>
                    <a:pt x="4797" y="21876"/>
                    <a:pt x="13337" y="13337"/>
                  </a:cubicBezTo>
                  <a:cubicBezTo>
                    <a:pt x="21876" y="4797"/>
                    <a:pt x="33458" y="0"/>
                    <a:pt x="45534" y="0"/>
                  </a:cubicBezTo>
                  <a:close/>
                </a:path>
              </a:pathLst>
            </a:custGeom>
            <a:solidFill>
              <a:srgbClr val="A1D4E1"/>
            </a:solidFill>
          </p:spPr>
          <p:txBody>
            <a:bodyPr/>
            <a:lstStyle/>
            <a:p>
              <a:endParaRPr lang="en-US"/>
            </a:p>
          </p:txBody>
        </p:sp>
        <p:sp>
          <p:nvSpPr>
            <p:cNvPr id="13" name="TextBox 13"/>
            <p:cNvSpPr txBox="1"/>
            <p:nvPr/>
          </p:nvSpPr>
          <p:spPr>
            <a:xfrm>
              <a:off x="0" y="-95250"/>
              <a:ext cx="1107178" cy="1496050"/>
            </a:xfrm>
            <a:prstGeom prst="rect">
              <a:avLst/>
            </a:prstGeom>
          </p:spPr>
          <p:txBody>
            <a:bodyPr lIns="50800" tIns="50800" rIns="50800" bIns="50800" rtlCol="0" anchor="ctr"/>
            <a:lstStyle/>
            <a:p>
              <a:pPr algn="ctr">
                <a:lnSpc>
                  <a:spcPts val="3640"/>
                </a:lnSpc>
              </a:pPr>
              <a:endParaRPr/>
            </a:p>
          </p:txBody>
        </p:sp>
      </p:grpSp>
      <p:grpSp>
        <p:nvGrpSpPr>
          <p:cNvPr id="14" name="Group 14"/>
          <p:cNvGrpSpPr/>
          <p:nvPr/>
        </p:nvGrpSpPr>
        <p:grpSpPr>
          <a:xfrm>
            <a:off x="10161905" y="3975367"/>
            <a:ext cx="1714679" cy="171467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D4E1"/>
            </a:solidFill>
          </p:spPr>
          <p:txBody>
            <a:bodyPr/>
            <a:lstStyle/>
            <a:p>
              <a:endParaRPr lang="en-US"/>
            </a:p>
          </p:txBody>
        </p:sp>
        <p:sp>
          <p:nvSpPr>
            <p:cNvPr id="16" name="TextBox 16"/>
            <p:cNvSpPr txBox="1"/>
            <p:nvPr/>
          </p:nvSpPr>
          <p:spPr>
            <a:xfrm>
              <a:off x="76200" y="-19050"/>
              <a:ext cx="660400" cy="755650"/>
            </a:xfrm>
            <a:prstGeom prst="rect">
              <a:avLst/>
            </a:prstGeom>
          </p:spPr>
          <p:txBody>
            <a:bodyPr lIns="50800" tIns="50800" rIns="50800" bIns="50800" rtlCol="0" anchor="ctr"/>
            <a:lstStyle/>
            <a:p>
              <a:pPr algn="ctr">
                <a:lnSpc>
                  <a:spcPts val="3640"/>
                </a:lnSpc>
              </a:pPr>
              <a:endParaRPr/>
            </a:p>
          </p:txBody>
        </p:sp>
      </p:grpSp>
      <p:grpSp>
        <p:nvGrpSpPr>
          <p:cNvPr id="17" name="Group 17"/>
          <p:cNvGrpSpPr/>
          <p:nvPr/>
        </p:nvGrpSpPr>
        <p:grpSpPr>
          <a:xfrm>
            <a:off x="9489020" y="4832706"/>
            <a:ext cx="3060448" cy="3872075"/>
            <a:chOff x="0" y="0"/>
            <a:chExt cx="1107178" cy="1400800"/>
          </a:xfrm>
        </p:grpSpPr>
        <p:sp>
          <p:nvSpPr>
            <p:cNvPr id="18" name="Freeform 18"/>
            <p:cNvSpPr/>
            <p:nvPr/>
          </p:nvSpPr>
          <p:spPr>
            <a:xfrm>
              <a:off x="0" y="0"/>
              <a:ext cx="1107178" cy="1400800"/>
            </a:xfrm>
            <a:custGeom>
              <a:avLst/>
              <a:gdLst/>
              <a:ahLst/>
              <a:cxnLst/>
              <a:rect l="l" t="t" r="r" b="b"/>
              <a:pathLst>
                <a:path w="1107178" h="1400800">
                  <a:moveTo>
                    <a:pt x="45534" y="0"/>
                  </a:moveTo>
                  <a:lnTo>
                    <a:pt x="1061644" y="0"/>
                  </a:lnTo>
                  <a:cubicBezTo>
                    <a:pt x="1073720" y="0"/>
                    <a:pt x="1085302" y="4797"/>
                    <a:pt x="1093841" y="13337"/>
                  </a:cubicBezTo>
                  <a:cubicBezTo>
                    <a:pt x="1102380" y="21876"/>
                    <a:pt x="1107178" y="33458"/>
                    <a:pt x="1107178" y="45534"/>
                  </a:cubicBezTo>
                  <a:lnTo>
                    <a:pt x="1107178" y="1355266"/>
                  </a:lnTo>
                  <a:cubicBezTo>
                    <a:pt x="1107178" y="1380414"/>
                    <a:pt x="1086791" y="1400800"/>
                    <a:pt x="1061644" y="1400800"/>
                  </a:cubicBezTo>
                  <a:lnTo>
                    <a:pt x="45534" y="1400800"/>
                  </a:lnTo>
                  <a:cubicBezTo>
                    <a:pt x="33458" y="1400800"/>
                    <a:pt x="21876" y="1396003"/>
                    <a:pt x="13337" y="1387463"/>
                  </a:cubicBezTo>
                  <a:cubicBezTo>
                    <a:pt x="4797" y="1378924"/>
                    <a:pt x="0" y="1367342"/>
                    <a:pt x="0" y="1355266"/>
                  </a:cubicBezTo>
                  <a:lnTo>
                    <a:pt x="0" y="45534"/>
                  </a:lnTo>
                  <a:cubicBezTo>
                    <a:pt x="0" y="33458"/>
                    <a:pt x="4797" y="21876"/>
                    <a:pt x="13337" y="13337"/>
                  </a:cubicBezTo>
                  <a:cubicBezTo>
                    <a:pt x="21876" y="4797"/>
                    <a:pt x="33458" y="0"/>
                    <a:pt x="45534" y="0"/>
                  </a:cubicBezTo>
                  <a:close/>
                </a:path>
              </a:pathLst>
            </a:custGeom>
            <a:solidFill>
              <a:srgbClr val="A1D4E1"/>
            </a:solidFill>
          </p:spPr>
          <p:txBody>
            <a:bodyPr/>
            <a:lstStyle/>
            <a:p>
              <a:endParaRPr lang="en-US"/>
            </a:p>
          </p:txBody>
        </p:sp>
        <p:sp>
          <p:nvSpPr>
            <p:cNvPr id="19" name="TextBox 19"/>
            <p:cNvSpPr txBox="1"/>
            <p:nvPr/>
          </p:nvSpPr>
          <p:spPr>
            <a:xfrm>
              <a:off x="0" y="-95250"/>
              <a:ext cx="1107178" cy="1496050"/>
            </a:xfrm>
            <a:prstGeom prst="rect">
              <a:avLst/>
            </a:prstGeom>
          </p:spPr>
          <p:txBody>
            <a:bodyPr lIns="50800" tIns="50800" rIns="50800" bIns="50800" rtlCol="0" anchor="ctr"/>
            <a:lstStyle/>
            <a:p>
              <a:pPr algn="ctr">
                <a:lnSpc>
                  <a:spcPts val="3640"/>
                </a:lnSpc>
              </a:pPr>
              <a:endParaRPr/>
            </a:p>
          </p:txBody>
        </p:sp>
      </p:grpSp>
      <p:grpSp>
        <p:nvGrpSpPr>
          <p:cNvPr id="20" name="Group 20"/>
          <p:cNvGrpSpPr/>
          <p:nvPr/>
        </p:nvGrpSpPr>
        <p:grpSpPr>
          <a:xfrm>
            <a:off x="14241527" y="3975367"/>
            <a:ext cx="1714679" cy="171467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D4E1"/>
            </a:solidFill>
          </p:spPr>
          <p:txBody>
            <a:bodyPr/>
            <a:lstStyle/>
            <a:p>
              <a:endParaRPr lang="en-US"/>
            </a:p>
          </p:txBody>
        </p:sp>
        <p:sp>
          <p:nvSpPr>
            <p:cNvPr id="22" name="TextBox 22"/>
            <p:cNvSpPr txBox="1"/>
            <p:nvPr/>
          </p:nvSpPr>
          <p:spPr>
            <a:xfrm>
              <a:off x="76200" y="-19050"/>
              <a:ext cx="660400" cy="755650"/>
            </a:xfrm>
            <a:prstGeom prst="rect">
              <a:avLst/>
            </a:prstGeom>
          </p:spPr>
          <p:txBody>
            <a:bodyPr lIns="50800" tIns="50800" rIns="50800" bIns="50800" rtlCol="0" anchor="ctr"/>
            <a:lstStyle/>
            <a:p>
              <a:pPr algn="ctr">
                <a:lnSpc>
                  <a:spcPts val="3640"/>
                </a:lnSpc>
              </a:pPr>
              <a:endParaRPr/>
            </a:p>
          </p:txBody>
        </p:sp>
      </p:grpSp>
      <p:grpSp>
        <p:nvGrpSpPr>
          <p:cNvPr id="23" name="Group 23"/>
          <p:cNvGrpSpPr/>
          <p:nvPr/>
        </p:nvGrpSpPr>
        <p:grpSpPr>
          <a:xfrm>
            <a:off x="13568643" y="4832706"/>
            <a:ext cx="3060448" cy="3872075"/>
            <a:chOff x="0" y="0"/>
            <a:chExt cx="1107178" cy="1400800"/>
          </a:xfrm>
        </p:grpSpPr>
        <p:sp>
          <p:nvSpPr>
            <p:cNvPr id="24" name="Freeform 24"/>
            <p:cNvSpPr/>
            <p:nvPr/>
          </p:nvSpPr>
          <p:spPr>
            <a:xfrm>
              <a:off x="0" y="0"/>
              <a:ext cx="1107178" cy="1400800"/>
            </a:xfrm>
            <a:custGeom>
              <a:avLst/>
              <a:gdLst/>
              <a:ahLst/>
              <a:cxnLst/>
              <a:rect l="l" t="t" r="r" b="b"/>
              <a:pathLst>
                <a:path w="1107178" h="1400800">
                  <a:moveTo>
                    <a:pt x="45534" y="0"/>
                  </a:moveTo>
                  <a:lnTo>
                    <a:pt x="1061644" y="0"/>
                  </a:lnTo>
                  <a:cubicBezTo>
                    <a:pt x="1073720" y="0"/>
                    <a:pt x="1085302" y="4797"/>
                    <a:pt x="1093841" y="13337"/>
                  </a:cubicBezTo>
                  <a:cubicBezTo>
                    <a:pt x="1102380" y="21876"/>
                    <a:pt x="1107178" y="33458"/>
                    <a:pt x="1107178" y="45534"/>
                  </a:cubicBezTo>
                  <a:lnTo>
                    <a:pt x="1107178" y="1355266"/>
                  </a:lnTo>
                  <a:cubicBezTo>
                    <a:pt x="1107178" y="1380414"/>
                    <a:pt x="1086791" y="1400800"/>
                    <a:pt x="1061644" y="1400800"/>
                  </a:cubicBezTo>
                  <a:lnTo>
                    <a:pt x="45534" y="1400800"/>
                  </a:lnTo>
                  <a:cubicBezTo>
                    <a:pt x="33458" y="1400800"/>
                    <a:pt x="21876" y="1396003"/>
                    <a:pt x="13337" y="1387463"/>
                  </a:cubicBezTo>
                  <a:cubicBezTo>
                    <a:pt x="4797" y="1378924"/>
                    <a:pt x="0" y="1367342"/>
                    <a:pt x="0" y="1355266"/>
                  </a:cubicBezTo>
                  <a:lnTo>
                    <a:pt x="0" y="45534"/>
                  </a:lnTo>
                  <a:cubicBezTo>
                    <a:pt x="0" y="33458"/>
                    <a:pt x="4797" y="21876"/>
                    <a:pt x="13337" y="13337"/>
                  </a:cubicBezTo>
                  <a:cubicBezTo>
                    <a:pt x="21876" y="4797"/>
                    <a:pt x="33458" y="0"/>
                    <a:pt x="45534" y="0"/>
                  </a:cubicBezTo>
                  <a:close/>
                </a:path>
              </a:pathLst>
            </a:custGeom>
            <a:solidFill>
              <a:srgbClr val="A1D4E1"/>
            </a:solidFill>
          </p:spPr>
          <p:txBody>
            <a:bodyPr/>
            <a:lstStyle/>
            <a:p>
              <a:endParaRPr lang="en-US"/>
            </a:p>
          </p:txBody>
        </p:sp>
        <p:sp>
          <p:nvSpPr>
            <p:cNvPr id="25" name="TextBox 25"/>
            <p:cNvSpPr txBox="1"/>
            <p:nvPr/>
          </p:nvSpPr>
          <p:spPr>
            <a:xfrm>
              <a:off x="0" y="-95250"/>
              <a:ext cx="1107178" cy="1496050"/>
            </a:xfrm>
            <a:prstGeom prst="rect">
              <a:avLst/>
            </a:prstGeom>
          </p:spPr>
          <p:txBody>
            <a:bodyPr lIns="50800" tIns="50800" rIns="50800" bIns="50800" rtlCol="0" anchor="ctr"/>
            <a:lstStyle/>
            <a:p>
              <a:pPr algn="ctr">
                <a:lnSpc>
                  <a:spcPts val="3640"/>
                </a:lnSpc>
              </a:pPr>
              <a:endParaRPr/>
            </a:p>
          </p:txBody>
        </p:sp>
      </p:grpSp>
      <p:sp>
        <p:nvSpPr>
          <p:cNvPr id="26" name="Freeform 26"/>
          <p:cNvSpPr/>
          <p:nvPr/>
        </p:nvSpPr>
        <p:spPr>
          <a:xfrm>
            <a:off x="2772830" y="4288786"/>
            <a:ext cx="832606" cy="832606"/>
          </a:xfrm>
          <a:custGeom>
            <a:avLst/>
            <a:gdLst/>
            <a:ahLst/>
            <a:cxnLst/>
            <a:rect l="l" t="t" r="r" b="b"/>
            <a:pathLst>
              <a:path w="832606" h="832606">
                <a:moveTo>
                  <a:pt x="0" y="0"/>
                </a:moveTo>
                <a:lnTo>
                  <a:pt x="832606" y="0"/>
                </a:lnTo>
                <a:lnTo>
                  <a:pt x="832606" y="832606"/>
                </a:lnTo>
                <a:lnTo>
                  <a:pt x="0" y="8326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7" name="Freeform 27"/>
          <p:cNvSpPr/>
          <p:nvPr/>
        </p:nvSpPr>
        <p:spPr>
          <a:xfrm>
            <a:off x="6579253" y="4174890"/>
            <a:ext cx="1049870" cy="1049870"/>
          </a:xfrm>
          <a:custGeom>
            <a:avLst/>
            <a:gdLst/>
            <a:ahLst/>
            <a:cxnLst/>
            <a:rect l="l" t="t" r="r" b="b"/>
            <a:pathLst>
              <a:path w="1049870" h="1049870">
                <a:moveTo>
                  <a:pt x="0" y="0"/>
                </a:moveTo>
                <a:lnTo>
                  <a:pt x="1049871" y="0"/>
                </a:lnTo>
                <a:lnTo>
                  <a:pt x="1049871" y="1049870"/>
                </a:lnTo>
                <a:lnTo>
                  <a:pt x="0" y="1049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8" name="Freeform 28"/>
          <p:cNvSpPr/>
          <p:nvPr/>
        </p:nvSpPr>
        <p:spPr>
          <a:xfrm>
            <a:off x="10498742" y="4193601"/>
            <a:ext cx="1041005" cy="1041005"/>
          </a:xfrm>
          <a:custGeom>
            <a:avLst/>
            <a:gdLst/>
            <a:ahLst/>
            <a:cxnLst/>
            <a:rect l="l" t="t" r="r" b="b"/>
            <a:pathLst>
              <a:path w="1041005" h="1041005">
                <a:moveTo>
                  <a:pt x="0" y="0"/>
                </a:moveTo>
                <a:lnTo>
                  <a:pt x="1041005" y="0"/>
                </a:lnTo>
                <a:lnTo>
                  <a:pt x="1041005" y="1041004"/>
                </a:lnTo>
                <a:lnTo>
                  <a:pt x="0" y="1041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Freeform 29"/>
          <p:cNvSpPr/>
          <p:nvPr/>
        </p:nvSpPr>
        <p:spPr>
          <a:xfrm>
            <a:off x="14643998" y="4250220"/>
            <a:ext cx="909738" cy="909738"/>
          </a:xfrm>
          <a:custGeom>
            <a:avLst/>
            <a:gdLst/>
            <a:ahLst/>
            <a:cxnLst/>
            <a:rect l="l" t="t" r="r" b="b"/>
            <a:pathLst>
              <a:path w="909738" h="909738">
                <a:moveTo>
                  <a:pt x="0" y="0"/>
                </a:moveTo>
                <a:lnTo>
                  <a:pt x="909738" y="0"/>
                </a:lnTo>
                <a:lnTo>
                  <a:pt x="909738" y="909738"/>
                </a:lnTo>
                <a:lnTo>
                  <a:pt x="0" y="909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0" name="TextBox 30"/>
          <p:cNvSpPr txBox="1"/>
          <p:nvPr/>
        </p:nvSpPr>
        <p:spPr>
          <a:xfrm>
            <a:off x="2986319" y="1702457"/>
            <a:ext cx="12315363" cy="1254787"/>
          </a:xfrm>
          <a:prstGeom prst="rect">
            <a:avLst/>
          </a:prstGeom>
        </p:spPr>
        <p:txBody>
          <a:bodyPr lIns="0" tIns="0" rIns="0" bIns="0" rtlCol="0" anchor="t">
            <a:spAutoFit/>
          </a:bodyPr>
          <a:lstStyle/>
          <a:p>
            <a:pPr algn="ctr">
              <a:lnSpc>
                <a:spcPts val="10211"/>
              </a:lnSpc>
              <a:spcBef>
                <a:spcPct val="0"/>
              </a:spcBef>
            </a:pPr>
            <a:r>
              <a:rPr lang="en-US" sz="7293" b="1">
                <a:solidFill>
                  <a:srgbClr val="004369"/>
                </a:solidFill>
                <a:latin typeface="Aileron Ultra-Bold"/>
                <a:ea typeface="Aileron Ultra-Bold"/>
                <a:cs typeface="Aileron Ultra-Bold"/>
                <a:sym typeface="Aileron Ultra-Bold"/>
              </a:rPr>
              <a:t>Lesson Objectives</a:t>
            </a:r>
          </a:p>
        </p:txBody>
      </p:sp>
      <p:sp>
        <p:nvSpPr>
          <p:cNvPr id="31" name="TextBox 31"/>
          <p:cNvSpPr txBox="1"/>
          <p:nvPr/>
        </p:nvSpPr>
        <p:spPr>
          <a:xfrm>
            <a:off x="1909736" y="5328415"/>
            <a:ext cx="2558794" cy="2794933"/>
          </a:xfrm>
          <a:prstGeom prst="rect">
            <a:avLst/>
          </a:prstGeom>
        </p:spPr>
        <p:txBody>
          <a:bodyPr lIns="0" tIns="0" rIns="0" bIns="0" rtlCol="0" anchor="t">
            <a:spAutoFit/>
          </a:bodyPr>
          <a:lstStyle/>
          <a:p>
            <a:pPr algn="ctr">
              <a:lnSpc>
                <a:spcPts val="3141"/>
              </a:lnSpc>
            </a:pPr>
            <a:r>
              <a:rPr lang="en-US" sz="2243" b="1">
                <a:solidFill>
                  <a:srgbClr val="004369"/>
                </a:solidFill>
                <a:latin typeface="Codec Pro Bold"/>
                <a:ea typeface="Codec Pro Bold"/>
                <a:cs typeface="Codec Pro Bold"/>
                <a:sym typeface="Codec Pro Bold"/>
              </a:rPr>
              <a:t>Identify the key diagnostic criteria for migraine according to the ICHD-3 classification.</a:t>
            </a:r>
          </a:p>
          <a:p>
            <a:pPr algn="ctr">
              <a:lnSpc>
                <a:spcPts val="3141"/>
              </a:lnSpc>
              <a:spcBef>
                <a:spcPct val="0"/>
              </a:spcBef>
            </a:pPr>
            <a:endParaRPr lang="en-US" sz="2243" b="1">
              <a:solidFill>
                <a:srgbClr val="004369"/>
              </a:solidFill>
              <a:latin typeface="Codec Pro Bold"/>
              <a:ea typeface="Codec Pro Bold"/>
              <a:cs typeface="Codec Pro Bold"/>
              <a:sym typeface="Codec Pro Bold"/>
            </a:endParaRPr>
          </a:p>
        </p:txBody>
      </p:sp>
      <p:sp>
        <p:nvSpPr>
          <p:cNvPr id="32" name="TextBox 32"/>
          <p:cNvSpPr txBox="1"/>
          <p:nvPr/>
        </p:nvSpPr>
        <p:spPr>
          <a:xfrm>
            <a:off x="5816800" y="5234614"/>
            <a:ext cx="2653045" cy="3585275"/>
          </a:xfrm>
          <a:prstGeom prst="rect">
            <a:avLst/>
          </a:prstGeom>
        </p:spPr>
        <p:txBody>
          <a:bodyPr lIns="0" tIns="0" rIns="0" bIns="0" rtlCol="0" anchor="t">
            <a:spAutoFit/>
          </a:bodyPr>
          <a:lstStyle/>
          <a:p>
            <a:pPr algn="ctr">
              <a:lnSpc>
                <a:spcPts val="3141"/>
              </a:lnSpc>
            </a:pPr>
            <a:r>
              <a:rPr lang="en-US" sz="2243" b="1">
                <a:solidFill>
                  <a:srgbClr val="004369"/>
                </a:solidFill>
                <a:latin typeface="Codec Pro Bold"/>
                <a:ea typeface="Codec Pro Bold"/>
                <a:cs typeface="Codec Pro Bold"/>
                <a:sym typeface="Codec Pro Bold"/>
              </a:rPr>
              <a:t>Apply the diagnostic criteria to improve accuracy and address common challenges in migraine diagnosis.</a:t>
            </a:r>
          </a:p>
          <a:p>
            <a:pPr algn="ctr">
              <a:lnSpc>
                <a:spcPts val="3141"/>
              </a:lnSpc>
              <a:spcBef>
                <a:spcPct val="0"/>
              </a:spcBef>
            </a:pPr>
            <a:endParaRPr lang="en-US" sz="2243" b="1">
              <a:solidFill>
                <a:srgbClr val="004369"/>
              </a:solidFill>
              <a:latin typeface="Codec Pro Bold"/>
              <a:ea typeface="Codec Pro Bold"/>
              <a:cs typeface="Codec Pro Bold"/>
              <a:sym typeface="Codec Pro Bold"/>
            </a:endParaRPr>
          </a:p>
        </p:txBody>
      </p:sp>
      <p:sp>
        <p:nvSpPr>
          <p:cNvPr id="33" name="TextBox 33"/>
          <p:cNvSpPr txBox="1"/>
          <p:nvPr/>
        </p:nvSpPr>
        <p:spPr>
          <a:xfrm>
            <a:off x="9731865" y="5328415"/>
            <a:ext cx="2574758" cy="2004591"/>
          </a:xfrm>
          <a:prstGeom prst="rect">
            <a:avLst/>
          </a:prstGeom>
        </p:spPr>
        <p:txBody>
          <a:bodyPr lIns="0" tIns="0" rIns="0" bIns="0" rtlCol="0" anchor="t">
            <a:spAutoFit/>
          </a:bodyPr>
          <a:lstStyle/>
          <a:p>
            <a:pPr algn="ctr">
              <a:lnSpc>
                <a:spcPts val="3141"/>
              </a:lnSpc>
            </a:pPr>
            <a:r>
              <a:rPr lang="en-US" sz="2243" b="1">
                <a:solidFill>
                  <a:srgbClr val="004369"/>
                </a:solidFill>
                <a:latin typeface="Codec Pro Bold"/>
                <a:ea typeface="Codec Pro Bold"/>
                <a:cs typeface="Codec Pro Bold"/>
                <a:sym typeface="Codec Pro Bold"/>
              </a:rPr>
              <a:t>Examine disparities in migraine diagnosis.</a:t>
            </a:r>
          </a:p>
          <a:p>
            <a:pPr algn="ctr">
              <a:lnSpc>
                <a:spcPts val="3141"/>
              </a:lnSpc>
              <a:spcBef>
                <a:spcPct val="0"/>
              </a:spcBef>
            </a:pPr>
            <a:endParaRPr lang="en-US" sz="2243" b="1">
              <a:solidFill>
                <a:srgbClr val="004369"/>
              </a:solidFill>
              <a:latin typeface="Codec Pro Bold"/>
              <a:ea typeface="Codec Pro Bold"/>
              <a:cs typeface="Codec Pro Bold"/>
              <a:sym typeface="Codec Pro Bold"/>
            </a:endParaRPr>
          </a:p>
        </p:txBody>
      </p:sp>
      <p:sp>
        <p:nvSpPr>
          <p:cNvPr id="34" name="TextBox 34"/>
          <p:cNvSpPr txBox="1"/>
          <p:nvPr/>
        </p:nvSpPr>
        <p:spPr>
          <a:xfrm>
            <a:off x="13811488" y="5328415"/>
            <a:ext cx="2574758" cy="2004591"/>
          </a:xfrm>
          <a:prstGeom prst="rect">
            <a:avLst/>
          </a:prstGeom>
        </p:spPr>
        <p:txBody>
          <a:bodyPr lIns="0" tIns="0" rIns="0" bIns="0" rtlCol="0" anchor="t">
            <a:spAutoFit/>
          </a:bodyPr>
          <a:lstStyle/>
          <a:p>
            <a:pPr algn="ctr">
              <a:lnSpc>
                <a:spcPts val="3141"/>
              </a:lnSpc>
            </a:pPr>
            <a:r>
              <a:rPr lang="en-US" sz="2243" b="1">
                <a:solidFill>
                  <a:srgbClr val="004369"/>
                </a:solidFill>
                <a:latin typeface="Codec Pro Bold"/>
                <a:ea typeface="Codec Pro Bold"/>
                <a:cs typeface="Codec Pro Bold"/>
                <a:sym typeface="Codec Pro Bold"/>
              </a:rPr>
              <a:t>Highlight methods that can expedite migraine diagnosis. </a:t>
            </a:r>
          </a:p>
          <a:p>
            <a:pPr algn="ctr">
              <a:lnSpc>
                <a:spcPts val="3141"/>
              </a:lnSpc>
              <a:spcBef>
                <a:spcPct val="0"/>
              </a:spcBef>
            </a:pPr>
            <a:endParaRPr lang="en-US" sz="2243" b="1">
              <a:solidFill>
                <a:srgbClr val="004369"/>
              </a:solidFill>
              <a:latin typeface="Codec Pro Bold"/>
              <a:ea typeface="Codec Pro Bold"/>
              <a:cs typeface="Codec Pro Bold"/>
              <a:sym typeface="Codec Pro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23925"/>
            <a:ext cx="9775202" cy="912332"/>
          </a:xfrm>
          <a:prstGeom prst="rect">
            <a:avLst/>
          </a:prstGeom>
        </p:spPr>
        <p:txBody>
          <a:bodyPr lIns="0" tIns="0" rIns="0" bIns="0" rtlCol="0" anchor="t">
            <a:spAutoFit/>
          </a:bodyPr>
          <a:lstStyle/>
          <a:p>
            <a:pPr algn="l">
              <a:lnSpc>
                <a:spcPts val="7464"/>
              </a:lnSpc>
              <a:spcBef>
                <a:spcPct val="0"/>
              </a:spcBef>
            </a:pPr>
            <a:r>
              <a:rPr lang="en-US" sz="5331" b="1">
                <a:solidFill>
                  <a:srgbClr val="447691"/>
                </a:solidFill>
                <a:latin typeface="Aileron Ultra-Bold"/>
                <a:ea typeface="Aileron Ultra-Bold"/>
                <a:cs typeface="Aileron Ultra-Bold"/>
                <a:sym typeface="Aileron Ultra-Bold"/>
              </a:rPr>
              <a:t>1.1</a:t>
            </a:r>
            <a:r>
              <a:rPr lang="en-US" sz="5331" b="1">
                <a:solidFill>
                  <a:srgbClr val="004369"/>
                </a:solidFill>
                <a:latin typeface="Aileron Ultra-Bold"/>
                <a:ea typeface="Aileron Ultra-Bold"/>
                <a:cs typeface="Aileron Ultra-Bold"/>
                <a:sym typeface="Aileron Ultra-Bold"/>
              </a:rPr>
              <a:t> What are the criteria?</a:t>
            </a:r>
          </a:p>
        </p:txBody>
      </p:sp>
      <p:grpSp>
        <p:nvGrpSpPr>
          <p:cNvPr id="3" name="Group 3"/>
          <p:cNvGrpSpPr/>
          <p:nvPr/>
        </p:nvGrpSpPr>
        <p:grpSpPr>
          <a:xfrm>
            <a:off x="1028700" y="3463991"/>
            <a:ext cx="5185501" cy="970780"/>
            <a:chOff x="0" y="0"/>
            <a:chExt cx="1365729" cy="255679"/>
          </a:xfrm>
        </p:grpSpPr>
        <p:sp>
          <p:nvSpPr>
            <p:cNvPr id="4" name="Freeform 4"/>
            <p:cNvSpPr/>
            <p:nvPr/>
          </p:nvSpPr>
          <p:spPr>
            <a:xfrm>
              <a:off x="0" y="0"/>
              <a:ext cx="1365729" cy="255679"/>
            </a:xfrm>
            <a:custGeom>
              <a:avLst/>
              <a:gdLst/>
              <a:ahLst/>
              <a:cxnLst/>
              <a:rect l="l" t="t" r="r" b="b"/>
              <a:pathLst>
                <a:path w="1365729" h="255679">
                  <a:moveTo>
                    <a:pt x="26874" y="0"/>
                  </a:moveTo>
                  <a:lnTo>
                    <a:pt x="1338855" y="0"/>
                  </a:lnTo>
                  <a:cubicBezTo>
                    <a:pt x="1353697" y="0"/>
                    <a:pt x="1365729" y="12032"/>
                    <a:pt x="1365729" y="26874"/>
                  </a:cubicBezTo>
                  <a:lnTo>
                    <a:pt x="1365729" y="228805"/>
                  </a:lnTo>
                  <a:cubicBezTo>
                    <a:pt x="1365729" y="243647"/>
                    <a:pt x="1353697" y="255679"/>
                    <a:pt x="1338855" y="255679"/>
                  </a:cubicBezTo>
                  <a:lnTo>
                    <a:pt x="26874" y="255679"/>
                  </a:lnTo>
                  <a:cubicBezTo>
                    <a:pt x="12032" y="255679"/>
                    <a:pt x="0" y="243647"/>
                    <a:pt x="0" y="228805"/>
                  </a:cubicBezTo>
                  <a:lnTo>
                    <a:pt x="0" y="26874"/>
                  </a:lnTo>
                  <a:cubicBezTo>
                    <a:pt x="0" y="12032"/>
                    <a:pt x="12032" y="0"/>
                    <a:pt x="26874" y="0"/>
                  </a:cubicBezTo>
                  <a:close/>
                </a:path>
              </a:pathLst>
            </a:custGeom>
            <a:solidFill>
              <a:srgbClr val="000000">
                <a:alpha val="0"/>
              </a:srgbClr>
            </a:solidFill>
            <a:ln w="19050" cap="sq">
              <a:solidFill>
                <a:srgbClr val="004369"/>
              </a:solidFill>
              <a:prstDash val="solid"/>
              <a:miter/>
            </a:ln>
          </p:spPr>
          <p:txBody>
            <a:bodyPr/>
            <a:lstStyle/>
            <a:p>
              <a:endParaRPr lang="en-US"/>
            </a:p>
          </p:txBody>
        </p:sp>
        <p:sp>
          <p:nvSpPr>
            <p:cNvPr id="5" name="TextBox 5"/>
            <p:cNvSpPr txBox="1"/>
            <p:nvPr/>
          </p:nvSpPr>
          <p:spPr>
            <a:xfrm>
              <a:off x="0" y="-95250"/>
              <a:ext cx="1365729" cy="350929"/>
            </a:xfrm>
            <a:prstGeom prst="rect">
              <a:avLst/>
            </a:prstGeom>
          </p:spPr>
          <p:txBody>
            <a:bodyPr lIns="50800" tIns="50800" rIns="50800" bIns="50800" rtlCol="0" anchor="ctr"/>
            <a:lstStyle/>
            <a:p>
              <a:pPr algn="ctr">
                <a:lnSpc>
                  <a:spcPts val="3640"/>
                </a:lnSpc>
              </a:pPr>
              <a:endParaRPr/>
            </a:p>
          </p:txBody>
        </p:sp>
      </p:grpSp>
      <p:grpSp>
        <p:nvGrpSpPr>
          <p:cNvPr id="6" name="Group 6"/>
          <p:cNvGrpSpPr/>
          <p:nvPr/>
        </p:nvGrpSpPr>
        <p:grpSpPr>
          <a:xfrm>
            <a:off x="1028700" y="4658110"/>
            <a:ext cx="5185501" cy="970780"/>
            <a:chOff x="0" y="0"/>
            <a:chExt cx="1365729" cy="255679"/>
          </a:xfrm>
        </p:grpSpPr>
        <p:sp>
          <p:nvSpPr>
            <p:cNvPr id="7" name="Freeform 7"/>
            <p:cNvSpPr/>
            <p:nvPr/>
          </p:nvSpPr>
          <p:spPr>
            <a:xfrm>
              <a:off x="0" y="0"/>
              <a:ext cx="1365729" cy="255679"/>
            </a:xfrm>
            <a:custGeom>
              <a:avLst/>
              <a:gdLst/>
              <a:ahLst/>
              <a:cxnLst/>
              <a:rect l="l" t="t" r="r" b="b"/>
              <a:pathLst>
                <a:path w="1365729" h="255679">
                  <a:moveTo>
                    <a:pt x="26874" y="0"/>
                  </a:moveTo>
                  <a:lnTo>
                    <a:pt x="1338855" y="0"/>
                  </a:lnTo>
                  <a:cubicBezTo>
                    <a:pt x="1353697" y="0"/>
                    <a:pt x="1365729" y="12032"/>
                    <a:pt x="1365729" y="26874"/>
                  </a:cubicBezTo>
                  <a:lnTo>
                    <a:pt x="1365729" y="228805"/>
                  </a:lnTo>
                  <a:cubicBezTo>
                    <a:pt x="1365729" y="243647"/>
                    <a:pt x="1353697" y="255679"/>
                    <a:pt x="1338855" y="255679"/>
                  </a:cubicBezTo>
                  <a:lnTo>
                    <a:pt x="26874" y="255679"/>
                  </a:lnTo>
                  <a:cubicBezTo>
                    <a:pt x="12032" y="255679"/>
                    <a:pt x="0" y="243647"/>
                    <a:pt x="0" y="228805"/>
                  </a:cubicBezTo>
                  <a:lnTo>
                    <a:pt x="0" y="26874"/>
                  </a:lnTo>
                  <a:cubicBezTo>
                    <a:pt x="0" y="12032"/>
                    <a:pt x="12032" y="0"/>
                    <a:pt x="26874" y="0"/>
                  </a:cubicBezTo>
                  <a:close/>
                </a:path>
              </a:pathLst>
            </a:custGeom>
            <a:solidFill>
              <a:srgbClr val="000000">
                <a:alpha val="0"/>
              </a:srgbClr>
            </a:solidFill>
            <a:ln w="19050" cap="sq">
              <a:solidFill>
                <a:srgbClr val="004369"/>
              </a:solidFill>
              <a:prstDash val="solid"/>
              <a:miter/>
            </a:ln>
          </p:spPr>
          <p:txBody>
            <a:bodyPr/>
            <a:lstStyle/>
            <a:p>
              <a:endParaRPr lang="en-US"/>
            </a:p>
          </p:txBody>
        </p:sp>
        <p:sp>
          <p:nvSpPr>
            <p:cNvPr id="8" name="TextBox 8"/>
            <p:cNvSpPr txBox="1"/>
            <p:nvPr/>
          </p:nvSpPr>
          <p:spPr>
            <a:xfrm>
              <a:off x="0" y="-95250"/>
              <a:ext cx="1365729" cy="350929"/>
            </a:xfrm>
            <a:prstGeom prst="rect">
              <a:avLst/>
            </a:prstGeom>
          </p:spPr>
          <p:txBody>
            <a:bodyPr lIns="50800" tIns="50800" rIns="50800" bIns="50800" rtlCol="0" anchor="ctr"/>
            <a:lstStyle/>
            <a:p>
              <a:pPr algn="ctr">
                <a:lnSpc>
                  <a:spcPts val="3640"/>
                </a:lnSpc>
              </a:pPr>
              <a:endParaRPr/>
            </a:p>
          </p:txBody>
        </p:sp>
      </p:grpSp>
      <p:grpSp>
        <p:nvGrpSpPr>
          <p:cNvPr id="9" name="Group 9"/>
          <p:cNvGrpSpPr/>
          <p:nvPr/>
        </p:nvGrpSpPr>
        <p:grpSpPr>
          <a:xfrm>
            <a:off x="1028700" y="5847965"/>
            <a:ext cx="5185501" cy="970780"/>
            <a:chOff x="0" y="0"/>
            <a:chExt cx="1365729" cy="255679"/>
          </a:xfrm>
        </p:grpSpPr>
        <p:sp>
          <p:nvSpPr>
            <p:cNvPr id="10" name="Freeform 10"/>
            <p:cNvSpPr/>
            <p:nvPr/>
          </p:nvSpPr>
          <p:spPr>
            <a:xfrm>
              <a:off x="0" y="0"/>
              <a:ext cx="1365729" cy="255679"/>
            </a:xfrm>
            <a:custGeom>
              <a:avLst/>
              <a:gdLst/>
              <a:ahLst/>
              <a:cxnLst/>
              <a:rect l="l" t="t" r="r" b="b"/>
              <a:pathLst>
                <a:path w="1365729" h="255679">
                  <a:moveTo>
                    <a:pt x="26874" y="0"/>
                  </a:moveTo>
                  <a:lnTo>
                    <a:pt x="1338855" y="0"/>
                  </a:lnTo>
                  <a:cubicBezTo>
                    <a:pt x="1353697" y="0"/>
                    <a:pt x="1365729" y="12032"/>
                    <a:pt x="1365729" y="26874"/>
                  </a:cubicBezTo>
                  <a:lnTo>
                    <a:pt x="1365729" y="228805"/>
                  </a:lnTo>
                  <a:cubicBezTo>
                    <a:pt x="1365729" y="243647"/>
                    <a:pt x="1353697" y="255679"/>
                    <a:pt x="1338855" y="255679"/>
                  </a:cubicBezTo>
                  <a:lnTo>
                    <a:pt x="26874" y="255679"/>
                  </a:lnTo>
                  <a:cubicBezTo>
                    <a:pt x="12032" y="255679"/>
                    <a:pt x="0" y="243647"/>
                    <a:pt x="0" y="228805"/>
                  </a:cubicBezTo>
                  <a:lnTo>
                    <a:pt x="0" y="26874"/>
                  </a:lnTo>
                  <a:cubicBezTo>
                    <a:pt x="0" y="12032"/>
                    <a:pt x="12032" y="0"/>
                    <a:pt x="26874" y="0"/>
                  </a:cubicBezTo>
                  <a:close/>
                </a:path>
              </a:pathLst>
            </a:custGeom>
            <a:solidFill>
              <a:srgbClr val="000000">
                <a:alpha val="0"/>
              </a:srgbClr>
            </a:solidFill>
            <a:ln w="19050" cap="sq">
              <a:solidFill>
                <a:srgbClr val="004369"/>
              </a:solidFill>
              <a:prstDash val="solid"/>
              <a:miter/>
            </a:ln>
          </p:spPr>
          <p:txBody>
            <a:bodyPr/>
            <a:lstStyle/>
            <a:p>
              <a:endParaRPr lang="en-US"/>
            </a:p>
          </p:txBody>
        </p:sp>
        <p:sp>
          <p:nvSpPr>
            <p:cNvPr id="11" name="TextBox 11"/>
            <p:cNvSpPr txBox="1"/>
            <p:nvPr/>
          </p:nvSpPr>
          <p:spPr>
            <a:xfrm>
              <a:off x="0" y="-95250"/>
              <a:ext cx="1365729" cy="350929"/>
            </a:xfrm>
            <a:prstGeom prst="rect">
              <a:avLst/>
            </a:prstGeom>
          </p:spPr>
          <p:txBody>
            <a:bodyPr lIns="50800" tIns="50800" rIns="50800" bIns="50800" rtlCol="0" anchor="ctr"/>
            <a:lstStyle/>
            <a:p>
              <a:pPr algn="ctr">
                <a:lnSpc>
                  <a:spcPts val="3640"/>
                </a:lnSpc>
              </a:pPr>
              <a:endParaRPr/>
            </a:p>
          </p:txBody>
        </p:sp>
      </p:grpSp>
      <p:sp>
        <p:nvSpPr>
          <p:cNvPr id="12" name="TextBox 12"/>
          <p:cNvSpPr txBox="1"/>
          <p:nvPr/>
        </p:nvSpPr>
        <p:spPr>
          <a:xfrm>
            <a:off x="1028700" y="2054165"/>
            <a:ext cx="13728861" cy="738642"/>
          </a:xfrm>
          <a:prstGeom prst="rect">
            <a:avLst/>
          </a:prstGeom>
        </p:spPr>
        <p:txBody>
          <a:bodyPr lIns="0" tIns="0" rIns="0" bIns="0" rtlCol="0" anchor="t">
            <a:spAutoFit/>
          </a:bodyPr>
          <a:lstStyle/>
          <a:p>
            <a:pPr algn="l">
              <a:lnSpc>
                <a:spcPts val="2862"/>
              </a:lnSpc>
              <a:spcBef>
                <a:spcPct val="0"/>
              </a:spcBef>
            </a:pPr>
            <a:r>
              <a:rPr lang="en-US" sz="2044">
                <a:solidFill>
                  <a:srgbClr val="000000"/>
                </a:solidFill>
                <a:latin typeface="Codec Pro"/>
                <a:ea typeface="Codec Pro"/>
                <a:cs typeface="Codec Pro"/>
                <a:sym typeface="Codec Pro"/>
              </a:rPr>
              <a:t>The International Headache Society's </a:t>
            </a:r>
            <a:r>
              <a:rPr lang="en-US" sz="2044" b="1">
                <a:solidFill>
                  <a:srgbClr val="294069"/>
                </a:solidFill>
                <a:latin typeface="Codec Pro Bold"/>
                <a:ea typeface="Codec Pro Bold"/>
                <a:cs typeface="Codec Pro Bold"/>
                <a:sym typeface="Codec Pro Bold"/>
              </a:rPr>
              <a:t>International Classification of Headache Disorders, 3rd Edition (ICHD-3)</a:t>
            </a:r>
            <a:r>
              <a:rPr lang="en-US" sz="2044">
                <a:solidFill>
                  <a:srgbClr val="000000"/>
                </a:solidFill>
                <a:latin typeface="Codec Pro"/>
                <a:ea typeface="Codec Pro"/>
                <a:cs typeface="Codec Pro"/>
                <a:sym typeface="Codec Pro"/>
              </a:rPr>
              <a:t> outlines specific criteria for diagnosing migraines. Key criteria include:</a:t>
            </a:r>
          </a:p>
        </p:txBody>
      </p:sp>
      <p:grpSp>
        <p:nvGrpSpPr>
          <p:cNvPr id="13" name="Group 13"/>
          <p:cNvGrpSpPr/>
          <p:nvPr/>
        </p:nvGrpSpPr>
        <p:grpSpPr>
          <a:xfrm>
            <a:off x="1028700" y="7037819"/>
            <a:ext cx="5185501" cy="970780"/>
            <a:chOff x="0" y="0"/>
            <a:chExt cx="1365729" cy="255679"/>
          </a:xfrm>
        </p:grpSpPr>
        <p:sp>
          <p:nvSpPr>
            <p:cNvPr id="14" name="Freeform 14"/>
            <p:cNvSpPr/>
            <p:nvPr/>
          </p:nvSpPr>
          <p:spPr>
            <a:xfrm>
              <a:off x="0" y="0"/>
              <a:ext cx="1365729" cy="255679"/>
            </a:xfrm>
            <a:custGeom>
              <a:avLst/>
              <a:gdLst/>
              <a:ahLst/>
              <a:cxnLst/>
              <a:rect l="l" t="t" r="r" b="b"/>
              <a:pathLst>
                <a:path w="1365729" h="255679">
                  <a:moveTo>
                    <a:pt x="26874" y="0"/>
                  </a:moveTo>
                  <a:lnTo>
                    <a:pt x="1338855" y="0"/>
                  </a:lnTo>
                  <a:cubicBezTo>
                    <a:pt x="1353697" y="0"/>
                    <a:pt x="1365729" y="12032"/>
                    <a:pt x="1365729" y="26874"/>
                  </a:cubicBezTo>
                  <a:lnTo>
                    <a:pt x="1365729" y="228805"/>
                  </a:lnTo>
                  <a:cubicBezTo>
                    <a:pt x="1365729" y="243647"/>
                    <a:pt x="1353697" y="255679"/>
                    <a:pt x="1338855" y="255679"/>
                  </a:cubicBezTo>
                  <a:lnTo>
                    <a:pt x="26874" y="255679"/>
                  </a:lnTo>
                  <a:cubicBezTo>
                    <a:pt x="12032" y="255679"/>
                    <a:pt x="0" y="243647"/>
                    <a:pt x="0" y="228805"/>
                  </a:cubicBezTo>
                  <a:lnTo>
                    <a:pt x="0" y="26874"/>
                  </a:lnTo>
                  <a:cubicBezTo>
                    <a:pt x="0" y="12032"/>
                    <a:pt x="12032" y="0"/>
                    <a:pt x="26874" y="0"/>
                  </a:cubicBezTo>
                  <a:close/>
                </a:path>
              </a:pathLst>
            </a:custGeom>
            <a:solidFill>
              <a:srgbClr val="000000">
                <a:alpha val="0"/>
              </a:srgbClr>
            </a:solidFill>
            <a:ln w="19050" cap="sq">
              <a:solidFill>
                <a:srgbClr val="004369"/>
              </a:solidFill>
              <a:prstDash val="solid"/>
              <a:miter/>
            </a:ln>
          </p:spPr>
          <p:txBody>
            <a:bodyPr/>
            <a:lstStyle/>
            <a:p>
              <a:endParaRPr lang="en-US"/>
            </a:p>
          </p:txBody>
        </p:sp>
        <p:sp>
          <p:nvSpPr>
            <p:cNvPr id="15" name="TextBox 15"/>
            <p:cNvSpPr txBox="1"/>
            <p:nvPr/>
          </p:nvSpPr>
          <p:spPr>
            <a:xfrm>
              <a:off x="0" y="-95250"/>
              <a:ext cx="1365729" cy="350929"/>
            </a:xfrm>
            <a:prstGeom prst="rect">
              <a:avLst/>
            </a:prstGeom>
          </p:spPr>
          <p:txBody>
            <a:bodyPr lIns="50800" tIns="50800" rIns="50800" bIns="50800" rtlCol="0" anchor="ctr"/>
            <a:lstStyle/>
            <a:p>
              <a:pPr algn="ctr">
                <a:lnSpc>
                  <a:spcPts val="3640"/>
                </a:lnSpc>
              </a:pPr>
              <a:endParaRPr/>
            </a:p>
          </p:txBody>
        </p:sp>
      </p:grpSp>
      <p:grpSp>
        <p:nvGrpSpPr>
          <p:cNvPr id="16" name="Group 16"/>
          <p:cNvGrpSpPr/>
          <p:nvPr/>
        </p:nvGrpSpPr>
        <p:grpSpPr>
          <a:xfrm>
            <a:off x="1028700" y="8294349"/>
            <a:ext cx="5185501" cy="970780"/>
            <a:chOff x="0" y="0"/>
            <a:chExt cx="1365729" cy="255679"/>
          </a:xfrm>
        </p:grpSpPr>
        <p:sp>
          <p:nvSpPr>
            <p:cNvPr id="17" name="Freeform 17"/>
            <p:cNvSpPr/>
            <p:nvPr/>
          </p:nvSpPr>
          <p:spPr>
            <a:xfrm>
              <a:off x="0" y="0"/>
              <a:ext cx="1365729" cy="255679"/>
            </a:xfrm>
            <a:custGeom>
              <a:avLst/>
              <a:gdLst/>
              <a:ahLst/>
              <a:cxnLst/>
              <a:rect l="l" t="t" r="r" b="b"/>
              <a:pathLst>
                <a:path w="1365729" h="255679">
                  <a:moveTo>
                    <a:pt x="26874" y="0"/>
                  </a:moveTo>
                  <a:lnTo>
                    <a:pt x="1338855" y="0"/>
                  </a:lnTo>
                  <a:cubicBezTo>
                    <a:pt x="1353697" y="0"/>
                    <a:pt x="1365729" y="12032"/>
                    <a:pt x="1365729" y="26874"/>
                  </a:cubicBezTo>
                  <a:lnTo>
                    <a:pt x="1365729" y="228805"/>
                  </a:lnTo>
                  <a:cubicBezTo>
                    <a:pt x="1365729" y="243647"/>
                    <a:pt x="1353697" y="255679"/>
                    <a:pt x="1338855" y="255679"/>
                  </a:cubicBezTo>
                  <a:lnTo>
                    <a:pt x="26874" y="255679"/>
                  </a:lnTo>
                  <a:cubicBezTo>
                    <a:pt x="12032" y="255679"/>
                    <a:pt x="0" y="243647"/>
                    <a:pt x="0" y="228805"/>
                  </a:cubicBezTo>
                  <a:lnTo>
                    <a:pt x="0" y="26874"/>
                  </a:lnTo>
                  <a:cubicBezTo>
                    <a:pt x="0" y="12032"/>
                    <a:pt x="12032" y="0"/>
                    <a:pt x="26874" y="0"/>
                  </a:cubicBezTo>
                  <a:close/>
                </a:path>
              </a:pathLst>
            </a:custGeom>
            <a:solidFill>
              <a:srgbClr val="000000">
                <a:alpha val="0"/>
              </a:srgbClr>
            </a:solidFill>
            <a:ln w="19050" cap="sq">
              <a:solidFill>
                <a:srgbClr val="004369"/>
              </a:solidFill>
              <a:prstDash val="solid"/>
              <a:miter/>
            </a:ln>
          </p:spPr>
          <p:txBody>
            <a:bodyPr/>
            <a:lstStyle/>
            <a:p>
              <a:endParaRPr lang="en-US"/>
            </a:p>
          </p:txBody>
        </p:sp>
        <p:sp>
          <p:nvSpPr>
            <p:cNvPr id="18" name="TextBox 18"/>
            <p:cNvSpPr txBox="1"/>
            <p:nvPr/>
          </p:nvSpPr>
          <p:spPr>
            <a:xfrm>
              <a:off x="0" y="-95250"/>
              <a:ext cx="1365729" cy="350929"/>
            </a:xfrm>
            <a:prstGeom prst="rect">
              <a:avLst/>
            </a:prstGeom>
          </p:spPr>
          <p:txBody>
            <a:bodyPr lIns="50800" tIns="50800" rIns="50800" bIns="50800" rtlCol="0" anchor="ctr"/>
            <a:lstStyle/>
            <a:p>
              <a:pPr algn="ctr">
                <a:lnSpc>
                  <a:spcPts val="3640"/>
                </a:lnSpc>
              </a:pPr>
              <a:endParaRPr/>
            </a:p>
          </p:txBody>
        </p:sp>
      </p:grpSp>
      <p:sp>
        <p:nvSpPr>
          <p:cNvPr id="19" name="TextBox 19"/>
          <p:cNvSpPr txBox="1"/>
          <p:nvPr/>
        </p:nvSpPr>
        <p:spPr>
          <a:xfrm>
            <a:off x="1175567" y="3694566"/>
            <a:ext cx="4891766" cy="423905"/>
          </a:xfrm>
          <a:prstGeom prst="rect">
            <a:avLst/>
          </a:prstGeom>
        </p:spPr>
        <p:txBody>
          <a:bodyPr lIns="0" tIns="0" rIns="0" bIns="0" rtlCol="0" anchor="t">
            <a:spAutoFit/>
          </a:bodyPr>
          <a:lstStyle/>
          <a:p>
            <a:pPr algn="ctr">
              <a:lnSpc>
                <a:spcPts val="3141"/>
              </a:lnSpc>
              <a:spcBef>
                <a:spcPct val="0"/>
              </a:spcBef>
            </a:pPr>
            <a:r>
              <a:rPr lang="en-US" sz="2243" b="1">
                <a:solidFill>
                  <a:srgbClr val="004369"/>
                </a:solidFill>
                <a:latin typeface="Codec Pro Bold"/>
                <a:ea typeface="Codec Pro Bold"/>
                <a:cs typeface="Codec Pro Bold"/>
                <a:sym typeface="Codec Pro Bold"/>
              </a:rPr>
              <a:t>Recurrent headaches </a:t>
            </a:r>
          </a:p>
        </p:txBody>
      </p:sp>
      <p:sp>
        <p:nvSpPr>
          <p:cNvPr id="20" name="TextBox 20"/>
          <p:cNvSpPr txBox="1"/>
          <p:nvPr/>
        </p:nvSpPr>
        <p:spPr>
          <a:xfrm>
            <a:off x="1175567" y="4886553"/>
            <a:ext cx="4891766" cy="423905"/>
          </a:xfrm>
          <a:prstGeom prst="rect">
            <a:avLst/>
          </a:prstGeom>
        </p:spPr>
        <p:txBody>
          <a:bodyPr lIns="0" tIns="0" rIns="0" bIns="0" rtlCol="0" anchor="t">
            <a:spAutoFit/>
          </a:bodyPr>
          <a:lstStyle/>
          <a:p>
            <a:pPr algn="ctr">
              <a:lnSpc>
                <a:spcPts val="3141"/>
              </a:lnSpc>
              <a:spcBef>
                <a:spcPct val="0"/>
              </a:spcBef>
            </a:pPr>
            <a:r>
              <a:rPr lang="en-US" sz="2243" b="1">
                <a:solidFill>
                  <a:srgbClr val="004369"/>
                </a:solidFill>
                <a:latin typeface="Codec Pro Bold"/>
                <a:ea typeface="Codec Pro Bold"/>
                <a:cs typeface="Codec Pro Bold"/>
                <a:sym typeface="Codec Pro Bold"/>
              </a:rPr>
              <a:t>Duration of 4–72 hours* </a:t>
            </a:r>
          </a:p>
        </p:txBody>
      </p:sp>
      <p:sp>
        <p:nvSpPr>
          <p:cNvPr id="21" name="TextBox 21"/>
          <p:cNvSpPr txBox="1"/>
          <p:nvPr/>
        </p:nvSpPr>
        <p:spPr>
          <a:xfrm>
            <a:off x="1175567" y="6086090"/>
            <a:ext cx="4891766" cy="423905"/>
          </a:xfrm>
          <a:prstGeom prst="rect">
            <a:avLst/>
          </a:prstGeom>
        </p:spPr>
        <p:txBody>
          <a:bodyPr lIns="0" tIns="0" rIns="0" bIns="0" rtlCol="0" anchor="t">
            <a:spAutoFit/>
          </a:bodyPr>
          <a:lstStyle/>
          <a:p>
            <a:pPr algn="ctr">
              <a:lnSpc>
                <a:spcPts val="3141"/>
              </a:lnSpc>
              <a:spcBef>
                <a:spcPct val="0"/>
              </a:spcBef>
            </a:pPr>
            <a:r>
              <a:rPr lang="en-US" sz="2243" b="1">
                <a:solidFill>
                  <a:srgbClr val="004369"/>
                </a:solidFill>
                <a:latin typeface="Codec Pro Bold"/>
                <a:ea typeface="Codec Pro Bold"/>
                <a:cs typeface="Codec Pro Bold"/>
                <a:sym typeface="Codec Pro Bold"/>
              </a:rPr>
              <a:t>Two or more of the following:</a:t>
            </a:r>
          </a:p>
        </p:txBody>
      </p:sp>
      <p:sp>
        <p:nvSpPr>
          <p:cNvPr id="22" name="TextBox 22"/>
          <p:cNvSpPr txBox="1"/>
          <p:nvPr/>
        </p:nvSpPr>
        <p:spPr>
          <a:xfrm>
            <a:off x="1175567" y="7275944"/>
            <a:ext cx="4891766" cy="423905"/>
          </a:xfrm>
          <a:prstGeom prst="rect">
            <a:avLst/>
          </a:prstGeom>
        </p:spPr>
        <p:txBody>
          <a:bodyPr lIns="0" tIns="0" rIns="0" bIns="0" rtlCol="0" anchor="t">
            <a:spAutoFit/>
          </a:bodyPr>
          <a:lstStyle/>
          <a:p>
            <a:pPr algn="ctr">
              <a:lnSpc>
                <a:spcPts val="3141"/>
              </a:lnSpc>
              <a:spcBef>
                <a:spcPct val="0"/>
              </a:spcBef>
            </a:pPr>
            <a:r>
              <a:rPr lang="en-US" sz="2243" b="1">
                <a:solidFill>
                  <a:srgbClr val="004369"/>
                </a:solidFill>
                <a:latin typeface="Codec Pro Bold"/>
                <a:ea typeface="Codec Pro Bold"/>
                <a:cs typeface="Codec Pro Bold"/>
                <a:sym typeface="Codec Pro Bold"/>
              </a:rPr>
              <a:t>One or both of the following:</a:t>
            </a:r>
          </a:p>
        </p:txBody>
      </p:sp>
      <p:sp>
        <p:nvSpPr>
          <p:cNvPr id="23" name="TextBox 23"/>
          <p:cNvSpPr txBox="1"/>
          <p:nvPr/>
        </p:nvSpPr>
        <p:spPr>
          <a:xfrm>
            <a:off x="1175567" y="8524924"/>
            <a:ext cx="4891766" cy="423905"/>
          </a:xfrm>
          <a:prstGeom prst="rect">
            <a:avLst/>
          </a:prstGeom>
        </p:spPr>
        <p:txBody>
          <a:bodyPr lIns="0" tIns="0" rIns="0" bIns="0" rtlCol="0" anchor="t">
            <a:spAutoFit/>
          </a:bodyPr>
          <a:lstStyle/>
          <a:p>
            <a:pPr algn="ctr">
              <a:lnSpc>
                <a:spcPts val="3141"/>
              </a:lnSpc>
              <a:spcBef>
                <a:spcPct val="0"/>
              </a:spcBef>
            </a:pPr>
            <a:r>
              <a:rPr lang="en-US" sz="2243" b="1">
                <a:solidFill>
                  <a:srgbClr val="004369"/>
                </a:solidFill>
                <a:latin typeface="Codec Pro Bold"/>
                <a:ea typeface="Codec Pro Bold"/>
                <a:cs typeface="Codec Pro Bold"/>
                <a:sym typeface="Codec Pro Bold"/>
              </a:rPr>
              <a:t>Exclusion of other disorders </a:t>
            </a:r>
          </a:p>
        </p:txBody>
      </p:sp>
      <p:sp>
        <p:nvSpPr>
          <p:cNvPr id="24" name="TextBox 24"/>
          <p:cNvSpPr txBox="1"/>
          <p:nvPr/>
        </p:nvSpPr>
        <p:spPr>
          <a:xfrm>
            <a:off x="7544685" y="3732666"/>
            <a:ext cx="6091555" cy="389254"/>
          </a:xfrm>
          <a:prstGeom prst="rect">
            <a:avLst/>
          </a:prstGeom>
        </p:spPr>
        <p:txBody>
          <a:bodyPr lIns="0" tIns="0" rIns="0" bIns="0" rtlCol="0" anchor="t">
            <a:spAutoFit/>
          </a:bodyPr>
          <a:lstStyle/>
          <a:p>
            <a:pPr marL="0" lvl="0" indent="0" algn="l">
              <a:lnSpc>
                <a:spcPts val="3220"/>
              </a:lnSpc>
              <a:spcBef>
                <a:spcPct val="0"/>
              </a:spcBef>
            </a:pPr>
            <a:r>
              <a:rPr lang="en-US" sz="2300" i="1" u="none" strike="noStrike">
                <a:solidFill>
                  <a:srgbClr val="000000"/>
                </a:solidFill>
                <a:latin typeface="Aileron Italics"/>
                <a:ea typeface="Aileron Italics"/>
                <a:cs typeface="Aileron Italics"/>
                <a:sym typeface="Aileron Italics"/>
              </a:rPr>
              <a:t>≥</a:t>
            </a:r>
            <a:r>
              <a:rPr lang="en-US" sz="2300" b="1" i="1" u="none" strike="noStrike">
                <a:solidFill>
                  <a:srgbClr val="000000"/>
                </a:solidFill>
                <a:latin typeface="Aileron Bold Italics"/>
                <a:ea typeface="Aileron Bold Italics"/>
                <a:cs typeface="Aileron Bold Italics"/>
                <a:sym typeface="Aileron Bold Italics"/>
              </a:rPr>
              <a:t>5</a:t>
            </a:r>
            <a:r>
              <a:rPr lang="en-US" sz="2300" i="1" u="none" strike="noStrike">
                <a:solidFill>
                  <a:srgbClr val="000000"/>
                </a:solidFill>
                <a:latin typeface="Aileron Italics"/>
                <a:ea typeface="Aileron Italics"/>
                <a:cs typeface="Aileron Italics"/>
                <a:sym typeface="Aileron Italics"/>
              </a:rPr>
              <a:t> attacks</a:t>
            </a:r>
          </a:p>
        </p:txBody>
      </p:sp>
      <p:sp>
        <p:nvSpPr>
          <p:cNvPr id="25" name="TextBox 25"/>
          <p:cNvSpPr txBox="1"/>
          <p:nvPr/>
        </p:nvSpPr>
        <p:spPr>
          <a:xfrm>
            <a:off x="7542900" y="4925060"/>
            <a:ext cx="6091555" cy="389254"/>
          </a:xfrm>
          <a:prstGeom prst="rect">
            <a:avLst/>
          </a:prstGeom>
        </p:spPr>
        <p:txBody>
          <a:bodyPr lIns="0" tIns="0" rIns="0" bIns="0" rtlCol="0" anchor="t">
            <a:spAutoFit/>
          </a:bodyPr>
          <a:lstStyle/>
          <a:p>
            <a:pPr marL="0" lvl="0" indent="0" algn="l">
              <a:lnSpc>
                <a:spcPts val="3220"/>
              </a:lnSpc>
              <a:spcBef>
                <a:spcPct val="0"/>
              </a:spcBef>
            </a:pPr>
            <a:r>
              <a:rPr lang="en-US" sz="2300" i="1">
                <a:solidFill>
                  <a:srgbClr val="000000"/>
                </a:solidFill>
                <a:latin typeface="Aileron Italics"/>
                <a:ea typeface="Aileron Italics"/>
                <a:cs typeface="Aileron Italics"/>
                <a:sym typeface="Aileron Italics"/>
              </a:rPr>
              <a:t>*u</a:t>
            </a:r>
            <a:r>
              <a:rPr lang="en-US" sz="2300" i="1" u="none" strike="noStrike">
                <a:solidFill>
                  <a:srgbClr val="000000"/>
                </a:solidFill>
                <a:latin typeface="Aileron Italics"/>
                <a:ea typeface="Aileron Italics"/>
                <a:cs typeface="Aileron Italics"/>
                <a:sym typeface="Aileron Italics"/>
              </a:rPr>
              <a:t>ntreated or unsuccessfully treated</a:t>
            </a:r>
          </a:p>
        </p:txBody>
      </p:sp>
      <p:sp>
        <p:nvSpPr>
          <p:cNvPr id="26" name="TextBox 26"/>
          <p:cNvSpPr txBox="1"/>
          <p:nvPr/>
        </p:nvSpPr>
        <p:spPr>
          <a:xfrm>
            <a:off x="7544685" y="5914890"/>
            <a:ext cx="9396767" cy="789304"/>
          </a:xfrm>
          <a:prstGeom prst="rect">
            <a:avLst/>
          </a:prstGeom>
        </p:spPr>
        <p:txBody>
          <a:bodyPr lIns="0" tIns="0" rIns="0" bIns="0" rtlCol="0" anchor="t">
            <a:spAutoFit/>
          </a:bodyPr>
          <a:lstStyle/>
          <a:p>
            <a:pPr algn="l">
              <a:lnSpc>
                <a:spcPts val="3220"/>
              </a:lnSpc>
              <a:spcBef>
                <a:spcPct val="0"/>
              </a:spcBef>
            </a:pPr>
            <a:r>
              <a:rPr lang="en-US" sz="2300" i="1">
                <a:solidFill>
                  <a:srgbClr val="000000"/>
                </a:solidFill>
                <a:latin typeface="Aileron Italics"/>
                <a:ea typeface="Aileron Italics"/>
                <a:cs typeface="Aileron Italics"/>
                <a:sym typeface="Aileron Italics"/>
              </a:rPr>
              <a:t>Unilateral location, pulsating quality, moderate to severe pain intensity, Aggravation by or causing avoidance of routine physical activity</a:t>
            </a:r>
          </a:p>
        </p:txBody>
      </p:sp>
      <p:sp>
        <p:nvSpPr>
          <p:cNvPr id="27" name="TextBox 27"/>
          <p:cNvSpPr txBox="1"/>
          <p:nvPr/>
        </p:nvSpPr>
        <p:spPr>
          <a:xfrm>
            <a:off x="7544685" y="7314044"/>
            <a:ext cx="9396767" cy="389254"/>
          </a:xfrm>
          <a:prstGeom prst="rect">
            <a:avLst/>
          </a:prstGeom>
        </p:spPr>
        <p:txBody>
          <a:bodyPr lIns="0" tIns="0" rIns="0" bIns="0" rtlCol="0" anchor="t">
            <a:spAutoFit/>
          </a:bodyPr>
          <a:lstStyle/>
          <a:p>
            <a:pPr algn="l">
              <a:lnSpc>
                <a:spcPts val="3220"/>
              </a:lnSpc>
              <a:spcBef>
                <a:spcPct val="0"/>
              </a:spcBef>
            </a:pPr>
            <a:r>
              <a:rPr lang="en-US" sz="2300" i="1">
                <a:solidFill>
                  <a:srgbClr val="000000"/>
                </a:solidFill>
                <a:latin typeface="Aileron Italics"/>
                <a:ea typeface="Aileron Italics"/>
                <a:cs typeface="Aileron Italics"/>
                <a:sym typeface="Aileron Italics"/>
              </a:rPr>
              <a:t>Nausea and/or vomiting, photophobia and phonophobia</a:t>
            </a:r>
          </a:p>
        </p:txBody>
      </p:sp>
      <p:sp>
        <p:nvSpPr>
          <p:cNvPr id="28" name="TextBox 28"/>
          <p:cNvSpPr txBox="1"/>
          <p:nvPr/>
        </p:nvSpPr>
        <p:spPr>
          <a:xfrm>
            <a:off x="7544685" y="8589124"/>
            <a:ext cx="9396767" cy="389254"/>
          </a:xfrm>
          <a:prstGeom prst="rect">
            <a:avLst/>
          </a:prstGeom>
        </p:spPr>
        <p:txBody>
          <a:bodyPr lIns="0" tIns="0" rIns="0" bIns="0" rtlCol="0" anchor="t">
            <a:spAutoFit/>
          </a:bodyPr>
          <a:lstStyle/>
          <a:p>
            <a:pPr algn="l">
              <a:lnSpc>
                <a:spcPts val="3220"/>
              </a:lnSpc>
              <a:spcBef>
                <a:spcPct val="0"/>
              </a:spcBef>
            </a:pPr>
            <a:r>
              <a:rPr lang="en-US" sz="2300" i="1">
                <a:solidFill>
                  <a:srgbClr val="000000"/>
                </a:solidFill>
                <a:latin typeface="Aileron Italics"/>
                <a:ea typeface="Aileron Italics"/>
                <a:cs typeface="Aileron Italics"/>
                <a:sym typeface="Aileron Italics"/>
              </a:rPr>
              <a:t>Exclusion of other disorders through </a:t>
            </a:r>
            <a:r>
              <a:rPr lang="en-US" sz="2300" b="1" i="1">
                <a:solidFill>
                  <a:srgbClr val="000000"/>
                </a:solidFill>
                <a:latin typeface="Aileron Bold Italics"/>
                <a:ea typeface="Aileron Bold Italics"/>
                <a:cs typeface="Aileron Bold Italics"/>
                <a:sym typeface="Aileron Bold Italics"/>
              </a:rPr>
              <a:t>clinical assessment</a:t>
            </a:r>
          </a:p>
        </p:txBody>
      </p:sp>
      <p:sp>
        <p:nvSpPr>
          <p:cNvPr id="29" name="AutoShape 29"/>
          <p:cNvSpPr/>
          <p:nvPr/>
        </p:nvSpPr>
        <p:spPr>
          <a:xfrm>
            <a:off x="6482685" y="3949381"/>
            <a:ext cx="793516" cy="0"/>
          </a:xfrm>
          <a:prstGeom prst="line">
            <a:avLst/>
          </a:prstGeom>
          <a:ln w="38100" cap="flat">
            <a:solidFill>
              <a:srgbClr val="447691"/>
            </a:solidFill>
            <a:prstDash val="solid"/>
            <a:headEnd type="none" w="sm" len="sm"/>
            <a:tailEnd type="arrow" w="med" len="sm"/>
          </a:ln>
        </p:spPr>
        <p:txBody>
          <a:bodyPr/>
          <a:lstStyle/>
          <a:p>
            <a:endParaRPr lang="en-US"/>
          </a:p>
        </p:txBody>
      </p:sp>
      <p:sp>
        <p:nvSpPr>
          <p:cNvPr id="30" name="AutoShape 30"/>
          <p:cNvSpPr/>
          <p:nvPr/>
        </p:nvSpPr>
        <p:spPr>
          <a:xfrm>
            <a:off x="6482685" y="5162550"/>
            <a:ext cx="793516" cy="0"/>
          </a:xfrm>
          <a:prstGeom prst="line">
            <a:avLst/>
          </a:prstGeom>
          <a:ln w="38100" cap="flat">
            <a:solidFill>
              <a:srgbClr val="447691"/>
            </a:solidFill>
            <a:prstDash val="solid"/>
            <a:headEnd type="none" w="sm" len="sm"/>
            <a:tailEnd type="arrow" w="med" len="sm"/>
          </a:ln>
        </p:spPr>
        <p:txBody>
          <a:bodyPr/>
          <a:lstStyle/>
          <a:p>
            <a:endParaRPr lang="en-US"/>
          </a:p>
        </p:txBody>
      </p:sp>
      <p:sp>
        <p:nvSpPr>
          <p:cNvPr id="31" name="AutoShape 31"/>
          <p:cNvSpPr/>
          <p:nvPr/>
        </p:nvSpPr>
        <p:spPr>
          <a:xfrm>
            <a:off x="6482685" y="6314305"/>
            <a:ext cx="793516" cy="0"/>
          </a:xfrm>
          <a:prstGeom prst="line">
            <a:avLst/>
          </a:prstGeom>
          <a:ln w="38100" cap="flat">
            <a:solidFill>
              <a:srgbClr val="447691"/>
            </a:solidFill>
            <a:prstDash val="solid"/>
            <a:headEnd type="none" w="sm" len="sm"/>
            <a:tailEnd type="arrow" w="med" len="sm"/>
          </a:ln>
        </p:spPr>
        <p:txBody>
          <a:bodyPr/>
          <a:lstStyle/>
          <a:p>
            <a:endParaRPr lang="en-US"/>
          </a:p>
        </p:txBody>
      </p:sp>
      <p:sp>
        <p:nvSpPr>
          <p:cNvPr id="32" name="AutoShape 32"/>
          <p:cNvSpPr/>
          <p:nvPr/>
        </p:nvSpPr>
        <p:spPr>
          <a:xfrm>
            <a:off x="6482685" y="7551534"/>
            <a:ext cx="793516" cy="0"/>
          </a:xfrm>
          <a:prstGeom prst="line">
            <a:avLst/>
          </a:prstGeom>
          <a:ln w="38100" cap="flat">
            <a:solidFill>
              <a:srgbClr val="447691"/>
            </a:solidFill>
            <a:prstDash val="solid"/>
            <a:headEnd type="none" w="sm" len="sm"/>
            <a:tailEnd type="arrow" w="med" len="sm"/>
          </a:ln>
        </p:spPr>
        <p:txBody>
          <a:bodyPr/>
          <a:lstStyle/>
          <a:p>
            <a:endParaRPr lang="en-US"/>
          </a:p>
        </p:txBody>
      </p:sp>
      <p:sp>
        <p:nvSpPr>
          <p:cNvPr id="33" name="AutoShape 33"/>
          <p:cNvSpPr/>
          <p:nvPr/>
        </p:nvSpPr>
        <p:spPr>
          <a:xfrm>
            <a:off x="6482685" y="8826613"/>
            <a:ext cx="793516" cy="0"/>
          </a:xfrm>
          <a:prstGeom prst="line">
            <a:avLst/>
          </a:prstGeom>
          <a:ln w="38100" cap="flat">
            <a:solidFill>
              <a:srgbClr val="447691"/>
            </a:solidFill>
            <a:prstDash val="solid"/>
            <a:headEnd type="none" w="sm" len="sm"/>
            <a:tailEnd type="arrow" w="med" len="sm"/>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9225" y="2898095"/>
            <a:ext cx="1632354" cy="1445376"/>
          </a:xfrm>
          <a:custGeom>
            <a:avLst/>
            <a:gdLst/>
            <a:ahLst/>
            <a:cxnLst/>
            <a:rect l="l" t="t" r="r" b="b"/>
            <a:pathLst>
              <a:path w="1632354" h="1445376">
                <a:moveTo>
                  <a:pt x="0" y="0"/>
                </a:moveTo>
                <a:lnTo>
                  <a:pt x="1632354" y="0"/>
                </a:lnTo>
                <a:lnTo>
                  <a:pt x="1632354" y="1445376"/>
                </a:lnTo>
                <a:lnTo>
                  <a:pt x="0" y="14453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399225" y="5105471"/>
            <a:ext cx="1704786" cy="1808792"/>
          </a:xfrm>
          <a:custGeom>
            <a:avLst/>
            <a:gdLst/>
            <a:ahLst/>
            <a:cxnLst/>
            <a:rect l="l" t="t" r="r" b="b"/>
            <a:pathLst>
              <a:path w="1704786" h="1808792">
                <a:moveTo>
                  <a:pt x="0" y="0"/>
                </a:moveTo>
                <a:lnTo>
                  <a:pt x="1704786" y="0"/>
                </a:lnTo>
                <a:lnTo>
                  <a:pt x="1704786" y="1808792"/>
                </a:lnTo>
                <a:lnTo>
                  <a:pt x="0" y="18087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399225" y="7518065"/>
            <a:ext cx="1740235" cy="1740235"/>
          </a:xfrm>
          <a:custGeom>
            <a:avLst/>
            <a:gdLst/>
            <a:ahLst/>
            <a:cxnLst/>
            <a:rect l="l" t="t" r="r" b="b"/>
            <a:pathLst>
              <a:path w="1740235" h="1740235">
                <a:moveTo>
                  <a:pt x="0" y="0"/>
                </a:moveTo>
                <a:lnTo>
                  <a:pt x="1740234" y="0"/>
                </a:lnTo>
                <a:lnTo>
                  <a:pt x="1740234" y="1740235"/>
                </a:lnTo>
                <a:lnTo>
                  <a:pt x="0" y="17402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1399225" y="876300"/>
            <a:ext cx="12642651" cy="1262539"/>
          </a:xfrm>
          <a:prstGeom prst="rect">
            <a:avLst/>
          </a:prstGeom>
        </p:spPr>
        <p:txBody>
          <a:bodyPr lIns="0" tIns="0" rIns="0" bIns="0" rtlCol="0" anchor="t">
            <a:spAutoFit/>
          </a:bodyPr>
          <a:lstStyle/>
          <a:p>
            <a:pPr algn="l">
              <a:lnSpc>
                <a:spcPts val="10211"/>
              </a:lnSpc>
              <a:spcBef>
                <a:spcPct val="0"/>
              </a:spcBef>
            </a:pPr>
            <a:r>
              <a:rPr lang="en-US" sz="7293" b="1">
                <a:solidFill>
                  <a:srgbClr val="447691"/>
                </a:solidFill>
                <a:latin typeface="Aileron Ultra-Bold"/>
                <a:ea typeface="Aileron Ultra-Bold"/>
                <a:cs typeface="Aileron Ultra-Bold"/>
                <a:sym typeface="Aileron Ultra-Bold"/>
              </a:rPr>
              <a:t>1.2</a:t>
            </a:r>
            <a:r>
              <a:rPr lang="en-US" sz="7293" b="1">
                <a:solidFill>
                  <a:srgbClr val="004369"/>
                </a:solidFill>
                <a:latin typeface="Aileron Ultra-Bold"/>
                <a:ea typeface="Aileron Ultra-Bold"/>
                <a:cs typeface="Aileron Ultra-Bold"/>
                <a:sym typeface="Aileron Ultra-Bold"/>
              </a:rPr>
              <a:t> Barriers to Diagnosis</a:t>
            </a:r>
          </a:p>
        </p:txBody>
      </p:sp>
      <p:sp>
        <p:nvSpPr>
          <p:cNvPr id="6" name="TextBox 6"/>
          <p:cNvSpPr txBox="1"/>
          <p:nvPr/>
        </p:nvSpPr>
        <p:spPr>
          <a:xfrm>
            <a:off x="3177559" y="2895158"/>
            <a:ext cx="12817655" cy="1610359"/>
          </a:xfrm>
          <a:prstGeom prst="rect">
            <a:avLst/>
          </a:prstGeom>
        </p:spPr>
        <p:txBody>
          <a:bodyPr lIns="0" tIns="0" rIns="0" bIns="0" rtlCol="0" anchor="t">
            <a:spAutoFit/>
          </a:bodyPr>
          <a:lstStyle/>
          <a:p>
            <a:pPr marL="561345" lvl="1" indent="-280673" algn="l">
              <a:lnSpc>
                <a:spcPts val="3640"/>
              </a:lnSpc>
              <a:buFont typeface="Arial"/>
              <a:buChar char="•"/>
            </a:pPr>
            <a:r>
              <a:rPr lang="en-US" sz="2600" b="1">
                <a:solidFill>
                  <a:srgbClr val="004369"/>
                </a:solidFill>
                <a:latin typeface="Codec Pro Bold"/>
                <a:ea typeface="Codec Pro Bold"/>
                <a:cs typeface="Codec Pro Bold"/>
                <a:sym typeface="Codec Pro Bold"/>
              </a:rPr>
              <a:t>Women </a:t>
            </a:r>
            <a:r>
              <a:rPr lang="en-US" sz="2600">
                <a:solidFill>
                  <a:srgbClr val="004369"/>
                </a:solidFill>
                <a:latin typeface="Codec Pro"/>
                <a:ea typeface="Codec Pro"/>
                <a:cs typeface="Codec Pro"/>
                <a:sym typeface="Codec Pro"/>
              </a:rPr>
              <a:t>are more frequently diagnosed with migraines, but hormonal factors are often misattributed as the sole cause, delaying proper diagnosis.</a:t>
            </a:r>
          </a:p>
          <a:p>
            <a:pPr algn="l">
              <a:lnSpc>
                <a:spcPts val="1680"/>
              </a:lnSpc>
            </a:pPr>
            <a:endParaRPr lang="en-US" sz="2600">
              <a:solidFill>
                <a:srgbClr val="004369"/>
              </a:solidFill>
              <a:latin typeface="Codec Pro"/>
              <a:ea typeface="Codec Pro"/>
              <a:cs typeface="Codec Pro"/>
              <a:sym typeface="Codec Pro"/>
            </a:endParaRPr>
          </a:p>
          <a:p>
            <a:pPr marL="561345" lvl="1" indent="-280673" algn="l">
              <a:lnSpc>
                <a:spcPts val="3640"/>
              </a:lnSpc>
              <a:spcBef>
                <a:spcPct val="0"/>
              </a:spcBef>
              <a:buFont typeface="Arial"/>
              <a:buChar char="•"/>
            </a:pPr>
            <a:r>
              <a:rPr lang="en-US" sz="2600" b="1">
                <a:solidFill>
                  <a:srgbClr val="004369"/>
                </a:solidFill>
                <a:latin typeface="Codec Pro Bold"/>
                <a:ea typeface="Codec Pro Bold"/>
                <a:cs typeface="Codec Pro Bold"/>
                <a:sym typeface="Codec Pro Bold"/>
              </a:rPr>
              <a:t>Men</a:t>
            </a:r>
            <a:r>
              <a:rPr lang="en-US" sz="2600">
                <a:solidFill>
                  <a:srgbClr val="004369"/>
                </a:solidFill>
                <a:latin typeface="Codec Pro"/>
                <a:ea typeface="Codec Pro"/>
                <a:cs typeface="Codec Pro"/>
                <a:sym typeface="Codec Pro"/>
              </a:rPr>
              <a:t> tend to underreport headache symptoms, leading to underdiagnosis.</a:t>
            </a:r>
          </a:p>
        </p:txBody>
      </p:sp>
      <p:sp>
        <p:nvSpPr>
          <p:cNvPr id="7" name="TextBox 7"/>
          <p:cNvSpPr txBox="1"/>
          <p:nvPr/>
        </p:nvSpPr>
        <p:spPr>
          <a:xfrm>
            <a:off x="3597565" y="5261837"/>
            <a:ext cx="12598450" cy="1400809"/>
          </a:xfrm>
          <a:prstGeom prst="rect">
            <a:avLst/>
          </a:prstGeom>
        </p:spPr>
        <p:txBody>
          <a:bodyPr lIns="0" tIns="0" rIns="0" bIns="0" rtlCol="0" anchor="t">
            <a:spAutoFit/>
          </a:bodyPr>
          <a:lstStyle/>
          <a:p>
            <a:pPr algn="l">
              <a:lnSpc>
                <a:spcPts val="3640"/>
              </a:lnSpc>
              <a:spcBef>
                <a:spcPct val="0"/>
              </a:spcBef>
            </a:pPr>
            <a:r>
              <a:rPr lang="en-US" sz="2600">
                <a:solidFill>
                  <a:srgbClr val="004369"/>
                </a:solidFill>
                <a:latin typeface="Codec Pro"/>
                <a:ea typeface="Codec Pro"/>
                <a:cs typeface="Codec Pro"/>
                <a:sym typeface="Codec Pro"/>
              </a:rPr>
              <a:t>Minority populations, particularly Black and Hispanic patients, face significant underdiagnosis, driven by implicit bias and inequitable access to care or cultural beliefs that may downplay migraine severity.</a:t>
            </a:r>
          </a:p>
        </p:txBody>
      </p:sp>
      <p:sp>
        <p:nvSpPr>
          <p:cNvPr id="8" name="TextBox 8"/>
          <p:cNvSpPr txBox="1"/>
          <p:nvPr/>
        </p:nvSpPr>
        <p:spPr>
          <a:xfrm>
            <a:off x="3597565" y="7640153"/>
            <a:ext cx="10202847" cy="1400809"/>
          </a:xfrm>
          <a:prstGeom prst="rect">
            <a:avLst/>
          </a:prstGeom>
        </p:spPr>
        <p:txBody>
          <a:bodyPr lIns="0" tIns="0" rIns="0" bIns="0" rtlCol="0" anchor="t">
            <a:spAutoFit/>
          </a:bodyPr>
          <a:lstStyle/>
          <a:p>
            <a:pPr algn="l">
              <a:lnSpc>
                <a:spcPts val="3640"/>
              </a:lnSpc>
              <a:spcBef>
                <a:spcPct val="0"/>
              </a:spcBef>
            </a:pPr>
            <a:r>
              <a:rPr lang="en-US" sz="2600">
                <a:solidFill>
                  <a:srgbClr val="004369"/>
                </a:solidFill>
                <a:latin typeface="Codec Pro"/>
                <a:ea typeface="Codec Pro"/>
                <a:cs typeface="Codec Pro"/>
                <a:sym typeface="Codec Pro"/>
              </a:rPr>
              <a:t>Lower-income individuals experience delayed diagnosis due to restricted healthcare access, high costs, and/or lack of insurance coverage or health literacy.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93067" y="1723895"/>
            <a:ext cx="1501866" cy="2145524"/>
          </a:xfrm>
          <a:custGeom>
            <a:avLst/>
            <a:gdLst/>
            <a:ahLst/>
            <a:cxnLst/>
            <a:rect l="l" t="t" r="r" b="b"/>
            <a:pathLst>
              <a:path w="1501866" h="2145524">
                <a:moveTo>
                  <a:pt x="0" y="0"/>
                </a:moveTo>
                <a:lnTo>
                  <a:pt x="1501866" y="0"/>
                </a:lnTo>
                <a:lnTo>
                  <a:pt x="1501866" y="2145523"/>
                </a:lnTo>
                <a:lnTo>
                  <a:pt x="0" y="21455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652176" y="8465045"/>
            <a:ext cx="630643" cy="132435"/>
          </a:xfrm>
          <a:custGeom>
            <a:avLst/>
            <a:gdLst/>
            <a:ahLst/>
            <a:cxnLst/>
            <a:rect l="l" t="t" r="r" b="b"/>
            <a:pathLst>
              <a:path w="630643" h="132435">
                <a:moveTo>
                  <a:pt x="0" y="0"/>
                </a:moveTo>
                <a:lnTo>
                  <a:pt x="630643" y="0"/>
                </a:lnTo>
                <a:lnTo>
                  <a:pt x="630643" y="132435"/>
                </a:lnTo>
                <a:lnTo>
                  <a:pt x="0" y="1324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2005132" y="4336661"/>
            <a:ext cx="14277737" cy="829496"/>
          </a:xfrm>
          <a:prstGeom prst="rect">
            <a:avLst/>
          </a:prstGeom>
        </p:spPr>
        <p:txBody>
          <a:bodyPr lIns="0" tIns="0" rIns="0" bIns="0" rtlCol="0" anchor="t">
            <a:spAutoFit/>
          </a:bodyPr>
          <a:lstStyle/>
          <a:p>
            <a:pPr algn="ctr">
              <a:lnSpc>
                <a:spcPts val="6779"/>
              </a:lnSpc>
              <a:spcBef>
                <a:spcPct val="0"/>
              </a:spcBef>
            </a:pPr>
            <a:r>
              <a:rPr lang="en-US" sz="4842" b="1">
                <a:solidFill>
                  <a:srgbClr val="004369"/>
                </a:solidFill>
                <a:latin typeface="Aileron Ultra-Bold"/>
                <a:ea typeface="Aileron Ultra-Bold"/>
                <a:cs typeface="Aileron Ultra-Bold"/>
                <a:sym typeface="Aileron Ultra-Bold"/>
              </a:rPr>
              <a:t>How </a:t>
            </a:r>
            <a:r>
              <a:rPr lang="en-US" sz="4842" b="1">
                <a:solidFill>
                  <a:srgbClr val="447691"/>
                </a:solidFill>
                <a:latin typeface="Aileron Ultra-Bold"/>
                <a:ea typeface="Aileron Ultra-Bold"/>
                <a:cs typeface="Aileron Ultra-Bold"/>
                <a:sym typeface="Aileron Ultra-Bold"/>
              </a:rPr>
              <a:t>migraine stigma</a:t>
            </a:r>
            <a:r>
              <a:rPr lang="en-US" sz="4842" b="1">
                <a:solidFill>
                  <a:srgbClr val="004369"/>
                </a:solidFill>
                <a:latin typeface="Aileron Ultra-Bold"/>
                <a:ea typeface="Aileron Ultra-Bold"/>
                <a:cs typeface="Aileron Ultra-Bold"/>
                <a:sym typeface="Aileron Ultra-Bold"/>
              </a:rPr>
              <a:t> can get in the way:</a:t>
            </a:r>
          </a:p>
        </p:txBody>
      </p:sp>
      <p:sp>
        <p:nvSpPr>
          <p:cNvPr id="5" name="TextBox 5"/>
          <p:cNvSpPr txBox="1"/>
          <p:nvPr/>
        </p:nvSpPr>
        <p:spPr>
          <a:xfrm>
            <a:off x="2379411" y="5723193"/>
            <a:ext cx="13529179" cy="1637786"/>
          </a:xfrm>
          <a:prstGeom prst="rect">
            <a:avLst/>
          </a:prstGeom>
        </p:spPr>
        <p:txBody>
          <a:bodyPr lIns="0" tIns="0" rIns="0" bIns="0" rtlCol="0" anchor="t">
            <a:spAutoFit/>
          </a:bodyPr>
          <a:lstStyle/>
          <a:p>
            <a:pPr algn="ctr">
              <a:lnSpc>
                <a:spcPts val="4228"/>
              </a:lnSpc>
              <a:spcBef>
                <a:spcPct val="0"/>
              </a:spcBef>
            </a:pPr>
            <a:r>
              <a:rPr lang="en-US" sz="3020">
                <a:solidFill>
                  <a:srgbClr val="004369"/>
                </a:solidFill>
                <a:latin typeface="Codec Pro"/>
                <a:ea typeface="Codec Pro"/>
                <a:cs typeface="Codec Pro"/>
                <a:sym typeface="Codec Pro"/>
              </a:rPr>
              <a:t>Because migraines don’t always show on the outside, people often downplay them—which can lead to stigma, delays in care, and missed chances to recognize just how serious the symptoms really are.</a:t>
            </a:r>
          </a:p>
        </p:txBody>
      </p:sp>
      <p:sp>
        <p:nvSpPr>
          <p:cNvPr id="6" name="TextBox 6"/>
          <p:cNvSpPr txBox="1"/>
          <p:nvPr/>
        </p:nvSpPr>
        <p:spPr>
          <a:xfrm>
            <a:off x="6280224" y="8286470"/>
            <a:ext cx="5192436" cy="436879"/>
          </a:xfrm>
          <a:prstGeom prst="rect">
            <a:avLst/>
          </a:prstGeom>
        </p:spPr>
        <p:txBody>
          <a:bodyPr lIns="0" tIns="0" rIns="0" bIns="0" rtlCol="0" anchor="t">
            <a:spAutoFit/>
          </a:bodyPr>
          <a:lstStyle/>
          <a:p>
            <a:pPr algn="ctr">
              <a:lnSpc>
                <a:spcPts val="3220"/>
              </a:lnSpc>
              <a:spcBef>
                <a:spcPct val="0"/>
              </a:spcBef>
            </a:pPr>
            <a:r>
              <a:rPr lang="en-US" sz="2300">
                <a:solidFill>
                  <a:srgbClr val="004369"/>
                </a:solidFill>
                <a:latin typeface="Codec Pro"/>
                <a:ea typeface="Codec Pro"/>
                <a:cs typeface="Codec Pro"/>
                <a:sym typeface="Codec Pro"/>
              </a:rPr>
              <a:t>Here’s what you can do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96701" y="3618031"/>
            <a:ext cx="3388048" cy="4866602"/>
            <a:chOff x="0" y="0"/>
            <a:chExt cx="3133810" cy="4501414"/>
          </a:xfrm>
        </p:grpSpPr>
        <p:sp>
          <p:nvSpPr>
            <p:cNvPr id="3" name="Freeform 3"/>
            <p:cNvSpPr/>
            <p:nvPr/>
          </p:nvSpPr>
          <p:spPr>
            <a:xfrm>
              <a:off x="0" y="0"/>
              <a:ext cx="3133810" cy="4501414"/>
            </a:xfrm>
            <a:custGeom>
              <a:avLst/>
              <a:gdLst/>
              <a:ahLst/>
              <a:cxnLst/>
              <a:rect l="l" t="t" r="r" b="b"/>
              <a:pathLst>
                <a:path w="3133810" h="4501414">
                  <a:moveTo>
                    <a:pt x="3009350" y="4501414"/>
                  </a:moveTo>
                  <a:lnTo>
                    <a:pt x="124460" y="4501414"/>
                  </a:lnTo>
                  <a:cubicBezTo>
                    <a:pt x="55880" y="4501414"/>
                    <a:pt x="0" y="4445534"/>
                    <a:pt x="0" y="4376953"/>
                  </a:cubicBezTo>
                  <a:lnTo>
                    <a:pt x="0" y="124460"/>
                  </a:lnTo>
                  <a:cubicBezTo>
                    <a:pt x="0" y="55880"/>
                    <a:pt x="55880" y="0"/>
                    <a:pt x="124460" y="0"/>
                  </a:cubicBezTo>
                  <a:lnTo>
                    <a:pt x="3009350" y="0"/>
                  </a:lnTo>
                  <a:cubicBezTo>
                    <a:pt x="3077930" y="0"/>
                    <a:pt x="3133810" y="55880"/>
                    <a:pt x="3133810" y="124460"/>
                  </a:cubicBezTo>
                  <a:lnTo>
                    <a:pt x="3133810" y="4376954"/>
                  </a:lnTo>
                  <a:cubicBezTo>
                    <a:pt x="3133810" y="4445534"/>
                    <a:pt x="3077930" y="4501414"/>
                    <a:pt x="3009350" y="4501414"/>
                  </a:cubicBezTo>
                  <a:close/>
                </a:path>
              </a:pathLst>
            </a:custGeom>
            <a:solidFill>
              <a:srgbClr val="365679"/>
            </a:solidFill>
          </p:spPr>
          <p:txBody>
            <a:bodyPr/>
            <a:lstStyle/>
            <a:p>
              <a:endParaRPr lang="en-US"/>
            </a:p>
          </p:txBody>
        </p:sp>
      </p:grpSp>
      <p:grpSp>
        <p:nvGrpSpPr>
          <p:cNvPr id="4" name="Group 4"/>
          <p:cNvGrpSpPr/>
          <p:nvPr/>
        </p:nvGrpSpPr>
        <p:grpSpPr>
          <a:xfrm>
            <a:off x="5532424" y="3618031"/>
            <a:ext cx="3388048" cy="4866602"/>
            <a:chOff x="0" y="0"/>
            <a:chExt cx="3133810" cy="4501414"/>
          </a:xfrm>
        </p:grpSpPr>
        <p:sp>
          <p:nvSpPr>
            <p:cNvPr id="5" name="Freeform 5"/>
            <p:cNvSpPr/>
            <p:nvPr/>
          </p:nvSpPr>
          <p:spPr>
            <a:xfrm>
              <a:off x="0" y="0"/>
              <a:ext cx="3133810" cy="4501414"/>
            </a:xfrm>
            <a:custGeom>
              <a:avLst/>
              <a:gdLst/>
              <a:ahLst/>
              <a:cxnLst/>
              <a:rect l="l" t="t" r="r" b="b"/>
              <a:pathLst>
                <a:path w="3133810" h="4501414">
                  <a:moveTo>
                    <a:pt x="3009350" y="4501414"/>
                  </a:moveTo>
                  <a:lnTo>
                    <a:pt x="124460" y="4501414"/>
                  </a:lnTo>
                  <a:cubicBezTo>
                    <a:pt x="55880" y="4501414"/>
                    <a:pt x="0" y="4445534"/>
                    <a:pt x="0" y="4376953"/>
                  </a:cubicBezTo>
                  <a:lnTo>
                    <a:pt x="0" y="124460"/>
                  </a:lnTo>
                  <a:cubicBezTo>
                    <a:pt x="0" y="55880"/>
                    <a:pt x="55880" y="0"/>
                    <a:pt x="124460" y="0"/>
                  </a:cubicBezTo>
                  <a:lnTo>
                    <a:pt x="3009350" y="0"/>
                  </a:lnTo>
                  <a:cubicBezTo>
                    <a:pt x="3077930" y="0"/>
                    <a:pt x="3133810" y="55880"/>
                    <a:pt x="3133810" y="124460"/>
                  </a:cubicBezTo>
                  <a:lnTo>
                    <a:pt x="3133810" y="4376954"/>
                  </a:lnTo>
                  <a:cubicBezTo>
                    <a:pt x="3133810" y="4445534"/>
                    <a:pt x="3077930" y="4501414"/>
                    <a:pt x="3009350" y="4501414"/>
                  </a:cubicBezTo>
                  <a:close/>
                </a:path>
              </a:pathLst>
            </a:custGeom>
            <a:solidFill>
              <a:srgbClr val="365679"/>
            </a:solidFill>
          </p:spPr>
          <p:txBody>
            <a:bodyPr/>
            <a:lstStyle/>
            <a:p>
              <a:endParaRPr lang="en-US"/>
            </a:p>
          </p:txBody>
        </p:sp>
      </p:grpSp>
      <p:grpSp>
        <p:nvGrpSpPr>
          <p:cNvPr id="6" name="Group 6"/>
          <p:cNvGrpSpPr/>
          <p:nvPr/>
        </p:nvGrpSpPr>
        <p:grpSpPr>
          <a:xfrm>
            <a:off x="9367528" y="3618031"/>
            <a:ext cx="3388048" cy="4866602"/>
            <a:chOff x="0" y="0"/>
            <a:chExt cx="3133810" cy="4501414"/>
          </a:xfrm>
        </p:grpSpPr>
        <p:sp>
          <p:nvSpPr>
            <p:cNvPr id="7" name="Freeform 7"/>
            <p:cNvSpPr/>
            <p:nvPr/>
          </p:nvSpPr>
          <p:spPr>
            <a:xfrm>
              <a:off x="0" y="0"/>
              <a:ext cx="3133810" cy="4501414"/>
            </a:xfrm>
            <a:custGeom>
              <a:avLst/>
              <a:gdLst/>
              <a:ahLst/>
              <a:cxnLst/>
              <a:rect l="l" t="t" r="r" b="b"/>
              <a:pathLst>
                <a:path w="3133810" h="4501414">
                  <a:moveTo>
                    <a:pt x="3009350" y="4501414"/>
                  </a:moveTo>
                  <a:lnTo>
                    <a:pt x="124460" y="4501414"/>
                  </a:lnTo>
                  <a:cubicBezTo>
                    <a:pt x="55880" y="4501414"/>
                    <a:pt x="0" y="4445534"/>
                    <a:pt x="0" y="4376953"/>
                  </a:cubicBezTo>
                  <a:lnTo>
                    <a:pt x="0" y="124460"/>
                  </a:lnTo>
                  <a:cubicBezTo>
                    <a:pt x="0" y="55880"/>
                    <a:pt x="55880" y="0"/>
                    <a:pt x="124460" y="0"/>
                  </a:cubicBezTo>
                  <a:lnTo>
                    <a:pt x="3009350" y="0"/>
                  </a:lnTo>
                  <a:cubicBezTo>
                    <a:pt x="3077930" y="0"/>
                    <a:pt x="3133810" y="55880"/>
                    <a:pt x="3133810" y="124460"/>
                  </a:cubicBezTo>
                  <a:lnTo>
                    <a:pt x="3133810" y="4376954"/>
                  </a:lnTo>
                  <a:cubicBezTo>
                    <a:pt x="3133810" y="4445534"/>
                    <a:pt x="3077930" y="4501414"/>
                    <a:pt x="3009350" y="4501414"/>
                  </a:cubicBezTo>
                  <a:close/>
                </a:path>
              </a:pathLst>
            </a:custGeom>
            <a:solidFill>
              <a:srgbClr val="365679"/>
            </a:solidFill>
          </p:spPr>
          <p:txBody>
            <a:bodyPr/>
            <a:lstStyle/>
            <a:p>
              <a:endParaRPr lang="en-US"/>
            </a:p>
          </p:txBody>
        </p:sp>
      </p:grpSp>
      <p:grpSp>
        <p:nvGrpSpPr>
          <p:cNvPr id="8" name="Group 8"/>
          <p:cNvGrpSpPr/>
          <p:nvPr/>
        </p:nvGrpSpPr>
        <p:grpSpPr>
          <a:xfrm>
            <a:off x="13202632" y="3618031"/>
            <a:ext cx="3388048" cy="4866602"/>
            <a:chOff x="0" y="0"/>
            <a:chExt cx="3133810" cy="4501414"/>
          </a:xfrm>
        </p:grpSpPr>
        <p:sp>
          <p:nvSpPr>
            <p:cNvPr id="9" name="Freeform 9"/>
            <p:cNvSpPr/>
            <p:nvPr/>
          </p:nvSpPr>
          <p:spPr>
            <a:xfrm>
              <a:off x="0" y="0"/>
              <a:ext cx="3133810" cy="4501414"/>
            </a:xfrm>
            <a:custGeom>
              <a:avLst/>
              <a:gdLst/>
              <a:ahLst/>
              <a:cxnLst/>
              <a:rect l="l" t="t" r="r" b="b"/>
              <a:pathLst>
                <a:path w="3133810" h="4501414">
                  <a:moveTo>
                    <a:pt x="3009350" y="4501414"/>
                  </a:moveTo>
                  <a:lnTo>
                    <a:pt x="124460" y="4501414"/>
                  </a:lnTo>
                  <a:cubicBezTo>
                    <a:pt x="55880" y="4501414"/>
                    <a:pt x="0" y="4445534"/>
                    <a:pt x="0" y="4376953"/>
                  </a:cubicBezTo>
                  <a:lnTo>
                    <a:pt x="0" y="124460"/>
                  </a:lnTo>
                  <a:cubicBezTo>
                    <a:pt x="0" y="55880"/>
                    <a:pt x="55880" y="0"/>
                    <a:pt x="124460" y="0"/>
                  </a:cubicBezTo>
                  <a:lnTo>
                    <a:pt x="3009350" y="0"/>
                  </a:lnTo>
                  <a:cubicBezTo>
                    <a:pt x="3077930" y="0"/>
                    <a:pt x="3133810" y="55880"/>
                    <a:pt x="3133810" y="124460"/>
                  </a:cubicBezTo>
                  <a:lnTo>
                    <a:pt x="3133810" y="4376954"/>
                  </a:lnTo>
                  <a:cubicBezTo>
                    <a:pt x="3133810" y="4445534"/>
                    <a:pt x="3077930" y="4501414"/>
                    <a:pt x="3009350" y="4501414"/>
                  </a:cubicBezTo>
                  <a:close/>
                </a:path>
              </a:pathLst>
            </a:custGeom>
            <a:solidFill>
              <a:srgbClr val="365679"/>
            </a:solidFill>
          </p:spPr>
          <p:txBody>
            <a:bodyPr/>
            <a:lstStyle/>
            <a:p>
              <a:endParaRPr lang="en-US"/>
            </a:p>
          </p:txBody>
        </p:sp>
      </p:grpSp>
      <p:sp>
        <p:nvSpPr>
          <p:cNvPr id="10" name="TextBox 10"/>
          <p:cNvSpPr txBox="1"/>
          <p:nvPr/>
        </p:nvSpPr>
        <p:spPr>
          <a:xfrm>
            <a:off x="1697320" y="1093167"/>
            <a:ext cx="13698489" cy="2154037"/>
          </a:xfrm>
          <a:prstGeom prst="rect">
            <a:avLst/>
          </a:prstGeom>
        </p:spPr>
        <p:txBody>
          <a:bodyPr lIns="0" tIns="0" rIns="0" bIns="0" rtlCol="0" anchor="t">
            <a:spAutoFit/>
          </a:bodyPr>
          <a:lstStyle/>
          <a:p>
            <a:pPr algn="l">
              <a:lnSpc>
                <a:spcPts val="8618"/>
              </a:lnSpc>
            </a:pPr>
            <a:r>
              <a:rPr lang="en-US" sz="6155" b="1">
                <a:solidFill>
                  <a:srgbClr val="004369"/>
                </a:solidFill>
                <a:latin typeface="Aileron Ultra-Bold"/>
                <a:ea typeface="Aileron Ultra-Bold"/>
                <a:cs typeface="Aileron Ultra-Bold"/>
                <a:sym typeface="Aileron Ultra-Bold"/>
              </a:rPr>
              <a:t>Strategies to Address Disparities</a:t>
            </a:r>
          </a:p>
          <a:p>
            <a:pPr algn="l">
              <a:lnSpc>
                <a:spcPts val="8618"/>
              </a:lnSpc>
              <a:spcBef>
                <a:spcPct val="0"/>
              </a:spcBef>
            </a:pPr>
            <a:endParaRPr lang="en-US" sz="6155" b="1">
              <a:solidFill>
                <a:srgbClr val="004369"/>
              </a:solidFill>
              <a:latin typeface="Aileron Ultra-Bold"/>
              <a:ea typeface="Aileron Ultra-Bold"/>
              <a:cs typeface="Aileron Ultra-Bold"/>
              <a:sym typeface="Aileron Ultra-Bold"/>
            </a:endParaRPr>
          </a:p>
        </p:txBody>
      </p:sp>
      <p:grpSp>
        <p:nvGrpSpPr>
          <p:cNvPr id="11" name="Group 11"/>
          <p:cNvGrpSpPr/>
          <p:nvPr/>
        </p:nvGrpSpPr>
        <p:grpSpPr>
          <a:xfrm>
            <a:off x="2533385" y="2760691"/>
            <a:ext cx="1714679" cy="171467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5679"/>
            </a:solidFill>
          </p:spPr>
          <p:txBody>
            <a:bodyPr/>
            <a:lstStyle/>
            <a:p>
              <a:endParaRPr lang="en-US"/>
            </a:p>
          </p:txBody>
        </p:sp>
        <p:sp>
          <p:nvSpPr>
            <p:cNvPr id="13" name="TextBox 13"/>
            <p:cNvSpPr txBox="1"/>
            <p:nvPr/>
          </p:nvSpPr>
          <p:spPr>
            <a:xfrm>
              <a:off x="76200" y="-19050"/>
              <a:ext cx="660400" cy="755650"/>
            </a:xfrm>
            <a:prstGeom prst="rect">
              <a:avLst/>
            </a:prstGeom>
          </p:spPr>
          <p:txBody>
            <a:bodyPr lIns="50800" tIns="50800" rIns="50800" bIns="50800" rtlCol="0" anchor="ctr"/>
            <a:lstStyle/>
            <a:p>
              <a:pPr algn="ctr">
                <a:lnSpc>
                  <a:spcPts val="3640"/>
                </a:lnSpc>
              </a:pPr>
              <a:endParaRPr/>
            </a:p>
          </p:txBody>
        </p:sp>
      </p:grpSp>
      <p:grpSp>
        <p:nvGrpSpPr>
          <p:cNvPr id="14" name="Group 14"/>
          <p:cNvGrpSpPr/>
          <p:nvPr/>
        </p:nvGrpSpPr>
        <p:grpSpPr>
          <a:xfrm>
            <a:off x="6369108" y="2760691"/>
            <a:ext cx="1714679" cy="1714679"/>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5679"/>
            </a:solidFill>
          </p:spPr>
          <p:txBody>
            <a:bodyPr/>
            <a:lstStyle/>
            <a:p>
              <a:endParaRPr lang="en-US"/>
            </a:p>
          </p:txBody>
        </p:sp>
        <p:sp>
          <p:nvSpPr>
            <p:cNvPr id="16" name="TextBox 16"/>
            <p:cNvSpPr txBox="1"/>
            <p:nvPr/>
          </p:nvSpPr>
          <p:spPr>
            <a:xfrm>
              <a:off x="76200" y="-19050"/>
              <a:ext cx="660400" cy="755650"/>
            </a:xfrm>
            <a:prstGeom prst="rect">
              <a:avLst/>
            </a:prstGeom>
          </p:spPr>
          <p:txBody>
            <a:bodyPr lIns="50800" tIns="50800" rIns="50800" bIns="50800" rtlCol="0" anchor="ctr"/>
            <a:lstStyle/>
            <a:p>
              <a:pPr algn="ctr">
                <a:lnSpc>
                  <a:spcPts val="3640"/>
                </a:lnSpc>
              </a:pPr>
              <a:endParaRPr/>
            </a:p>
          </p:txBody>
        </p:sp>
      </p:grpSp>
      <p:grpSp>
        <p:nvGrpSpPr>
          <p:cNvPr id="17" name="Group 17"/>
          <p:cNvGrpSpPr/>
          <p:nvPr/>
        </p:nvGrpSpPr>
        <p:grpSpPr>
          <a:xfrm>
            <a:off x="10204212" y="2760691"/>
            <a:ext cx="1714679" cy="171467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5679"/>
            </a:solidFill>
          </p:spPr>
          <p:txBody>
            <a:bodyPr/>
            <a:lstStyle/>
            <a:p>
              <a:endParaRPr lang="en-US"/>
            </a:p>
          </p:txBody>
        </p:sp>
        <p:sp>
          <p:nvSpPr>
            <p:cNvPr id="19" name="TextBox 19"/>
            <p:cNvSpPr txBox="1"/>
            <p:nvPr/>
          </p:nvSpPr>
          <p:spPr>
            <a:xfrm>
              <a:off x="76200" y="-19050"/>
              <a:ext cx="660400" cy="755650"/>
            </a:xfrm>
            <a:prstGeom prst="rect">
              <a:avLst/>
            </a:prstGeom>
          </p:spPr>
          <p:txBody>
            <a:bodyPr lIns="50800" tIns="50800" rIns="50800" bIns="50800" rtlCol="0" anchor="ctr"/>
            <a:lstStyle/>
            <a:p>
              <a:pPr algn="ctr">
                <a:lnSpc>
                  <a:spcPts val="3640"/>
                </a:lnSpc>
              </a:pPr>
              <a:endParaRPr/>
            </a:p>
          </p:txBody>
        </p:sp>
      </p:grpSp>
      <p:grpSp>
        <p:nvGrpSpPr>
          <p:cNvPr id="20" name="Group 20"/>
          <p:cNvGrpSpPr/>
          <p:nvPr/>
        </p:nvGrpSpPr>
        <p:grpSpPr>
          <a:xfrm>
            <a:off x="14039316" y="2760691"/>
            <a:ext cx="1714679" cy="1714679"/>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5679"/>
            </a:solidFill>
          </p:spPr>
          <p:txBody>
            <a:bodyPr/>
            <a:lstStyle/>
            <a:p>
              <a:endParaRPr lang="en-US"/>
            </a:p>
          </p:txBody>
        </p:sp>
        <p:sp>
          <p:nvSpPr>
            <p:cNvPr id="22" name="TextBox 22"/>
            <p:cNvSpPr txBox="1"/>
            <p:nvPr/>
          </p:nvSpPr>
          <p:spPr>
            <a:xfrm>
              <a:off x="76200" y="-19050"/>
              <a:ext cx="660400" cy="755650"/>
            </a:xfrm>
            <a:prstGeom prst="rect">
              <a:avLst/>
            </a:prstGeom>
          </p:spPr>
          <p:txBody>
            <a:bodyPr lIns="50800" tIns="50800" rIns="50800" bIns="50800" rtlCol="0" anchor="ctr"/>
            <a:lstStyle/>
            <a:p>
              <a:pPr algn="ctr">
                <a:lnSpc>
                  <a:spcPts val="3640"/>
                </a:lnSpc>
              </a:pPr>
              <a:endParaRPr/>
            </a:p>
          </p:txBody>
        </p:sp>
      </p:grpSp>
      <p:grpSp>
        <p:nvGrpSpPr>
          <p:cNvPr id="23" name="Group 23"/>
          <p:cNvGrpSpPr/>
          <p:nvPr/>
        </p:nvGrpSpPr>
        <p:grpSpPr>
          <a:xfrm>
            <a:off x="2744762" y="2972068"/>
            <a:ext cx="1291926" cy="1291926"/>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5" name="TextBox 25"/>
            <p:cNvSpPr txBox="1"/>
            <p:nvPr/>
          </p:nvSpPr>
          <p:spPr>
            <a:xfrm>
              <a:off x="76200" y="-19050"/>
              <a:ext cx="660400" cy="755650"/>
            </a:xfrm>
            <a:prstGeom prst="rect">
              <a:avLst/>
            </a:prstGeom>
          </p:spPr>
          <p:txBody>
            <a:bodyPr lIns="50800" tIns="50800" rIns="50800" bIns="50800" rtlCol="0" anchor="ctr"/>
            <a:lstStyle/>
            <a:p>
              <a:pPr algn="ctr">
                <a:lnSpc>
                  <a:spcPts val="3640"/>
                </a:lnSpc>
              </a:pPr>
              <a:endParaRPr/>
            </a:p>
          </p:txBody>
        </p:sp>
      </p:grpSp>
      <p:grpSp>
        <p:nvGrpSpPr>
          <p:cNvPr id="26" name="Group 26"/>
          <p:cNvGrpSpPr/>
          <p:nvPr/>
        </p:nvGrpSpPr>
        <p:grpSpPr>
          <a:xfrm>
            <a:off x="6580485" y="2972068"/>
            <a:ext cx="1291926" cy="1291926"/>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8" name="TextBox 28"/>
            <p:cNvSpPr txBox="1"/>
            <p:nvPr/>
          </p:nvSpPr>
          <p:spPr>
            <a:xfrm>
              <a:off x="76200" y="-19050"/>
              <a:ext cx="660400" cy="755650"/>
            </a:xfrm>
            <a:prstGeom prst="rect">
              <a:avLst/>
            </a:prstGeom>
          </p:spPr>
          <p:txBody>
            <a:bodyPr lIns="50800" tIns="50800" rIns="50800" bIns="50800" rtlCol="0" anchor="ctr"/>
            <a:lstStyle/>
            <a:p>
              <a:pPr algn="ctr">
                <a:lnSpc>
                  <a:spcPts val="3640"/>
                </a:lnSpc>
              </a:pPr>
              <a:endParaRPr/>
            </a:p>
          </p:txBody>
        </p:sp>
      </p:grpSp>
      <p:grpSp>
        <p:nvGrpSpPr>
          <p:cNvPr id="29" name="Group 29"/>
          <p:cNvGrpSpPr/>
          <p:nvPr/>
        </p:nvGrpSpPr>
        <p:grpSpPr>
          <a:xfrm>
            <a:off x="10415897" y="2972068"/>
            <a:ext cx="1291926" cy="129192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1" name="TextBox 31"/>
            <p:cNvSpPr txBox="1"/>
            <p:nvPr/>
          </p:nvSpPr>
          <p:spPr>
            <a:xfrm>
              <a:off x="76200" y="-19050"/>
              <a:ext cx="660400" cy="755650"/>
            </a:xfrm>
            <a:prstGeom prst="rect">
              <a:avLst/>
            </a:prstGeom>
          </p:spPr>
          <p:txBody>
            <a:bodyPr lIns="50800" tIns="50800" rIns="50800" bIns="50800" rtlCol="0" anchor="ctr"/>
            <a:lstStyle/>
            <a:p>
              <a:pPr algn="ctr">
                <a:lnSpc>
                  <a:spcPts val="3640"/>
                </a:lnSpc>
              </a:pPr>
              <a:endParaRPr/>
            </a:p>
          </p:txBody>
        </p:sp>
      </p:grpSp>
      <p:grpSp>
        <p:nvGrpSpPr>
          <p:cNvPr id="32" name="Group 32"/>
          <p:cNvGrpSpPr/>
          <p:nvPr/>
        </p:nvGrpSpPr>
        <p:grpSpPr>
          <a:xfrm>
            <a:off x="14250693" y="2972068"/>
            <a:ext cx="1291926" cy="1291926"/>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4" name="TextBox 34"/>
            <p:cNvSpPr txBox="1"/>
            <p:nvPr/>
          </p:nvSpPr>
          <p:spPr>
            <a:xfrm>
              <a:off x="76200" y="-19050"/>
              <a:ext cx="660400" cy="755650"/>
            </a:xfrm>
            <a:prstGeom prst="rect">
              <a:avLst/>
            </a:prstGeom>
          </p:spPr>
          <p:txBody>
            <a:bodyPr lIns="50800" tIns="50800" rIns="50800" bIns="50800" rtlCol="0" anchor="ctr"/>
            <a:lstStyle/>
            <a:p>
              <a:pPr algn="ctr">
                <a:lnSpc>
                  <a:spcPts val="3640"/>
                </a:lnSpc>
              </a:pPr>
              <a:endParaRPr/>
            </a:p>
          </p:txBody>
        </p:sp>
      </p:grpSp>
      <p:sp>
        <p:nvSpPr>
          <p:cNvPr id="35" name="Freeform 35"/>
          <p:cNvSpPr/>
          <p:nvPr/>
        </p:nvSpPr>
        <p:spPr>
          <a:xfrm>
            <a:off x="6727854" y="3119437"/>
            <a:ext cx="997188" cy="997188"/>
          </a:xfrm>
          <a:custGeom>
            <a:avLst/>
            <a:gdLst/>
            <a:ahLst/>
            <a:cxnLst/>
            <a:rect l="l" t="t" r="r" b="b"/>
            <a:pathLst>
              <a:path w="997188" h="997188">
                <a:moveTo>
                  <a:pt x="0" y="0"/>
                </a:moveTo>
                <a:lnTo>
                  <a:pt x="997188" y="0"/>
                </a:lnTo>
                <a:lnTo>
                  <a:pt x="997188" y="997187"/>
                </a:lnTo>
                <a:lnTo>
                  <a:pt x="0" y="9971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6" name="Freeform 36"/>
          <p:cNvSpPr/>
          <p:nvPr/>
        </p:nvSpPr>
        <p:spPr>
          <a:xfrm>
            <a:off x="2969343" y="3119437"/>
            <a:ext cx="842763" cy="828015"/>
          </a:xfrm>
          <a:custGeom>
            <a:avLst/>
            <a:gdLst/>
            <a:ahLst/>
            <a:cxnLst/>
            <a:rect l="l" t="t" r="r" b="b"/>
            <a:pathLst>
              <a:path w="842763" h="828015">
                <a:moveTo>
                  <a:pt x="0" y="0"/>
                </a:moveTo>
                <a:lnTo>
                  <a:pt x="842764" y="0"/>
                </a:lnTo>
                <a:lnTo>
                  <a:pt x="842764" y="828015"/>
                </a:lnTo>
                <a:lnTo>
                  <a:pt x="0" y="8280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7" name="Freeform 37"/>
          <p:cNvSpPr/>
          <p:nvPr/>
        </p:nvSpPr>
        <p:spPr>
          <a:xfrm>
            <a:off x="10720686" y="3154485"/>
            <a:ext cx="777597" cy="927091"/>
          </a:xfrm>
          <a:custGeom>
            <a:avLst/>
            <a:gdLst/>
            <a:ahLst/>
            <a:cxnLst/>
            <a:rect l="l" t="t" r="r" b="b"/>
            <a:pathLst>
              <a:path w="777597" h="927091">
                <a:moveTo>
                  <a:pt x="0" y="0"/>
                </a:moveTo>
                <a:lnTo>
                  <a:pt x="777597" y="0"/>
                </a:lnTo>
                <a:lnTo>
                  <a:pt x="777597" y="927091"/>
                </a:lnTo>
                <a:lnTo>
                  <a:pt x="0" y="92709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8" name="Freeform 38"/>
          <p:cNvSpPr/>
          <p:nvPr/>
        </p:nvSpPr>
        <p:spPr>
          <a:xfrm>
            <a:off x="14465346" y="3186181"/>
            <a:ext cx="862619" cy="863699"/>
          </a:xfrm>
          <a:custGeom>
            <a:avLst/>
            <a:gdLst/>
            <a:ahLst/>
            <a:cxnLst/>
            <a:rect l="l" t="t" r="r" b="b"/>
            <a:pathLst>
              <a:path w="862619" h="863699">
                <a:moveTo>
                  <a:pt x="0" y="0"/>
                </a:moveTo>
                <a:lnTo>
                  <a:pt x="862620" y="0"/>
                </a:lnTo>
                <a:lnTo>
                  <a:pt x="862620" y="863699"/>
                </a:lnTo>
                <a:lnTo>
                  <a:pt x="0" y="8636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9" name="TextBox 39"/>
          <p:cNvSpPr txBox="1"/>
          <p:nvPr/>
        </p:nvSpPr>
        <p:spPr>
          <a:xfrm>
            <a:off x="1803219" y="4713560"/>
            <a:ext cx="3175013" cy="423905"/>
          </a:xfrm>
          <a:prstGeom prst="rect">
            <a:avLst/>
          </a:prstGeom>
        </p:spPr>
        <p:txBody>
          <a:bodyPr lIns="0" tIns="0" rIns="0" bIns="0" rtlCol="0" anchor="t">
            <a:spAutoFit/>
          </a:bodyPr>
          <a:lstStyle/>
          <a:p>
            <a:pPr algn="ctr">
              <a:lnSpc>
                <a:spcPts val="3141"/>
              </a:lnSpc>
              <a:spcBef>
                <a:spcPct val="0"/>
              </a:spcBef>
            </a:pPr>
            <a:r>
              <a:rPr lang="en-US" sz="2243" b="1">
                <a:solidFill>
                  <a:srgbClr val="FFFFFF"/>
                </a:solidFill>
                <a:latin typeface="Codec Pro Bold"/>
                <a:ea typeface="Codec Pro Bold"/>
                <a:cs typeface="Codec Pro Bold"/>
                <a:sym typeface="Codec Pro Bold"/>
              </a:rPr>
              <a:t>Provider Education</a:t>
            </a:r>
          </a:p>
        </p:txBody>
      </p:sp>
      <p:sp>
        <p:nvSpPr>
          <p:cNvPr id="40" name="TextBox 40"/>
          <p:cNvSpPr txBox="1"/>
          <p:nvPr/>
        </p:nvSpPr>
        <p:spPr>
          <a:xfrm>
            <a:off x="2059447" y="5423281"/>
            <a:ext cx="2662555" cy="2325369"/>
          </a:xfrm>
          <a:prstGeom prst="rect">
            <a:avLst/>
          </a:prstGeom>
        </p:spPr>
        <p:txBody>
          <a:bodyPr lIns="0" tIns="0" rIns="0" bIns="0" rtlCol="0" anchor="t">
            <a:spAutoFit/>
          </a:bodyPr>
          <a:lstStyle/>
          <a:p>
            <a:pPr marL="0" lvl="0" indent="0" algn="ctr">
              <a:lnSpc>
                <a:spcPts val="3080"/>
              </a:lnSpc>
              <a:spcBef>
                <a:spcPct val="0"/>
              </a:spcBef>
            </a:pPr>
            <a:r>
              <a:rPr lang="en-US" sz="2200">
                <a:solidFill>
                  <a:srgbClr val="FFFFFF"/>
                </a:solidFill>
                <a:latin typeface="Aileron"/>
                <a:ea typeface="Aileron"/>
                <a:cs typeface="Aileron"/>
                <a:sym typeface="Aileron"/>
              </a:rPr>
              <a:t>Ensure healthcare providers can access training to recognize and diagnose migraine across diverse populations.</a:t>
            </a:r>
          </a:p>
        </p:txBody>
      </p:sp>
      <p:sp>
        <p:nvSpPr>
          <p:cNvPr id="41" name="TextBox 41"/>
          <p:cNvSpPr txBox="1"/>
          <p:nvPr/>
        </p:nvSpPr>
        <p:spPr>
          <a:xfrm>
            <a:off x="5638942" y="4713560"/>
            <a:ext cx="3175013" cy="423905"/>
          </a:xfrm>
          <a:prstGeom prst="rect">
            <a:avLst/>
          </a:prstGeom>
        </p:spPr>
        <p:txBody>
          <a:bodyPr lIns="0" tIns="0" rIns="0" bIns="0" rtlCol="0" anchor="t">
            <a:spAutoFit/>
          </a:bodyPr>
          <a:lstStyle/>
          <a:p>
            <a:pPr algn="ctr">
              <a:lnSpc>
                <a:spcPts val="3141"/>
              </a:lnSpc>
              <a:spcBef>
                <a:spcPct val="0"/>
              </a:spcBef>
            </a:pPr>
            <a:r>
              <a:rPr lang="en-US" sz="2243" b="1">
                <a:solidFill>
                  <a:srgbClr val="FFFFFF"/>
                </a:solidFill>
                <a:latin typeface="Codec Pro Bold"/>
                <a:ea typeface="Codec Pro Bold"/>
                <a:cs typeface="Codec Pro Bold"/>
                <a:sym typeface="Codec Pro Bold"/>
              </a:rPr>
              <a:t>Cultural Competency</a:t>
            </a:r>
          </a:p>
        </p:txBody>
      </p:sp>
      <p:sp>
        <p:nvSpPr>
          <p:cNvPr id="42" name="TextBox 42"/>
          <p:cNvSpPr txBox="1"/>
          <p:nvPr/>
        </p:nvSpPr>
        <p:spPr>
          <a:xfrm>
            <a:off x="5895171" y="5423281"/>
            <a:ext cx="2662555" cy="2325369"/>
          </a:xfrm>
          <a:prstGeom prst="rect">
            <a:avLst/>
          </a:prstGeom>
        </p:spPr>
        <p:txBody>
          <a:bodyPr lIns="0" tIns="0" rIns="0" bIns="0" rtlCol="0" anchor="t">
            <a:spAutoFit/>
          </a:bodyPr>
          <a:lstStyle/>
          <a:p>
            <a:pPr marL="0" lvl="0" indent="0" algn="ctr">
              <a:lnSpc>
                <a:spcPts val="3080"/>
              </a:lnSpc>
              <a:spcBef>
                <a:spcPct val="0"/>
              </a:spcBef>
            </a:pPr>
            <a:r>
              <a:rPr lang="en-US" sz="2200">
                <a:solidFill>
                  <a:srgbClr val="FFFFFF"/>
                </a:solidFill>
                <a:latin typeface="Aileron"/>
                <a:ea typeface="Aileron"/>
                <a:cs typeface="Aileron"/>
                <a:sym typeface="Aileron"/>
              </a:rPr>
              <a:t>Integrate training to improve provider awareness of how different cultural groups express symptoms.</a:t>
            </a:r>
          </a:p>
        </p:txBody>
      </p:sp>
      <p:sp>
        <p:nvSpPr>
          <p:cNvPr id="43" name="TextBox 43"/>
          <p:cNvSpPr txBox="1"/>
          <p:nvPr/>
        </p:nvSpPr>
        <p:spPr>
          <a:xfrm>
            <a:off x="9730097" y="5423281"/>
            <a:ext cx="2662555" cy="1934844"/>
          </a:xfrm>
          <a:prstGeom prst="rect">
            <a:avLst/>
          </a:prstGeom>
        </p:spPr>
        <p:txBody>
          <a:bodyPr lIns="0" tIns="0" rIns="0" bIns="0" rtlCol="0" anchor="t">
            <a:spAutoFit/>
          </a:bodyPr>
          <a:lstStyle/>
          <a:p>
            <a:pPr marL="0" lvl="0" indent="0" algn="ctr">
              <a:lnSpc>
                <a:spcPts val="3080"/>
              </a:lnSpc>
              <a:spcBef>
                <a:spcPct val="0"/>
              </a:spcBef>
            </a:pPr>
            <a:r>
              <a:rPr lang="en-US" sz="2200">
                <a:solidFill>
                  <a:srgbClr val="FFFFFF"/>
                </a:solidFill>
                <a:latin typeface="Aileron"/>
                <a:ea typeface="Aileron"/>
                <a:cs typeface="Aileron"/>
                <a:sym typeface="Aileron"/>
              </a:rPr>
              <a:t>Expand specialized headache care and telemedicine services to underserved areas.</a:t>
            </a:r>
          </a:p>
        </p:txBody>
      </p:sp>
      <p:sp>
        <p:nvSpPr>
          <p:cNvPr id="44" name="TextBox 44"/>
          <p:cNvSpPr txBox="1"/>
          <p:nvPr/>
        </p:nvSpPr>
        <p:spPr>
          <a:xfrm>
            <a:off x="9474354" y="4719595"/>
            <a:ext cx="3175013" cy="423905"/>
          </a:xfrm>
          <a:prstGeom prst="rect">
            <a:avLst/>
          </a:prstGeom>
        </p:spPr>
        <p:txBody>
          <a:bodyPr lIns="0" tIns="0" rIns="0" bIns="0" rtlCol="0" anchor="t">
            <a:spAutoFit/>
          </a:bodyPr>
          <a:lstStyle/>
          <a:p>
            <a:pPr algn="ctr">
              <a:lnSpc>
                <a:spcPts val="3141"/>
              </a:lnSpc>
              <a:spcBef>
                <a:spcPct val="0"/>
              </a:spcBef>
            </a:pPr>
            <a:r>
              <a:rPr lang="en-US" sz="2243" b="1">
                <a:solidFill>
                  <a:srgbClr val="FFFFFF"/>
                </a:solidFill>
                <a:latin typeface="Codec Pro Bold"/>
                <a:ea typeface="Codec Pro Bold"/>
                <a:cs typeface="Codec Pro Bold"/>
                <a:sym typeface="Codec Pro Bold"/>
              </a:rPr>
              <a:t>Improved Access</a:t>
            </a:r>
          </a:p>
        </p:txBody>
      </p:sp>
      <p:sp>
        <p:nvSpPr>
          <p:cNvPr id="45" name="TextBox 45"/>
          <p:cNvSpPr txBox="1"/>
          <p:nvPr/>
        </p:nvSpPr>
        <p:spPr>
          <a:xfrm>
            <a:off x="13565379" y="5423281"/>
            <a:ext cx="2662555" cy="2325369"/>
          </a:xfrm>
          <a:prstGeom prst="rect">
            <a:avLst/>
          </a:prstGeom>
        </p:spPr>
        <p:txBody>
          <a:bodyPr lIns="0" tIns="0" rIns="0" bIns="0" rtlCol="0" anchor="t">
            <a:spAutoFit/>
          </a:bodyPr>
          <a:lstStyle/>
          <a:p>
            <a:pPr marL="0" lvl="0" indent="0" algn="ctr">
              <a:lnSpc>
                <a:spcPts val="3080"/>
              </a:lnSpc>
              <a:spcBef>
                <a:spcPct val="0"/>
              </a:spcBef>
            </a:pPr>
            <a:r>
              <a:rPr lang="en-US" sz="2200">
                <a:solidFill>
                  <a:srgbClr val="FFFFFF"/>
                </a:solidFill>
                <a:latin typeface="Aileron"/>
                <a:ea typeface="Aileron"/>
                <a:cs typeface="Aileron"/>
                <a:sym typeface="Aileron"/>
              </a:rPr>
              <a:t>Encourage patients to report symptoms early, focusing on education in minority and low-income communities.</a:t>
            </a:r>
          </a:p>
        </p:txBody>
      </p:sp>
      <p:sp>
        <p:nvSpPr>
          <p:cNvPr id="46" name="TextBox 46"/>
          <p:cNvSpPr txBox="1"/>
          <p:nvPr/>
        </p:nvSpPr>
        <p:spPr>
          <a:xfrm>
            <a:off x="13309150" y="4713560"/>
            <a:ext cx="3175013" cy="423905"/>
          </a:xfrm>
          <a:prstGeom prst="rect">
            <a:avLst/>
          </a:prstGeom>
        </p:spPr>
        <p:txBody>
          <a:bodyPr lIns="0" tIns="0" rIns="0" bIns="0" rtlCol="0" anchor="t">
            <a:spAutoFit/>
          </a:bodyPr>
          <a:lstStyle/>
          <a:p>
            <a:pPr algn="ctr">
              <a:lnSpc>
                <a:spcPts val="3141"/>
              </a:lnSpc>
              <a:spcBef>
                <a:spcPct val="0"/>
              </a:spcBef>
            </a:pPr>
            <a:r>
              <a:rPr lang="en-US" sz="2243" b="1">
                <a:solidFill>
                  <a:srgbClr val="FFFFFF"/>
                </a:solidFill>
                <a:latin typeface="Codec Pro Bold"/>
                <a:ea typeface="Codec Pro Bold"/>
                <a:cs typeface="Codec Pro Bold"/>
                <a:sym typeface="Codec Pro Bold"/>
              </a:rPr>
              <a:t>Patient Advocacy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75149" y="1028701"/>
            <a:ext cx="4746083" cy="9258299"/>
          </a:xfrm>
          <a:custGeom>
            <a:avLst/>
            <a:gdLst/>
            <a:ahLst/>
            <a:cxnLst/>
            <a:rect l="l" t="t" r="r" b="b"/>
            <a:pathLst>
              <a:path w="4746083" h="12741163">
                <a:moveTo>
                  <a:pt x="0" y="0"/>
                </a:moveTo>
                <a:lnTo>
                  <a:pt x="4746083" y="0"/>
                </a:lnTo>
                <a:lnTo>
                  <a:pt x="4746083" y="12741163"/>
                </a:lnTo>
                <a:lnTo>
                  <a:pt x="0" y="12741163"/>
                </a:lnTo>
                <a:lnTo>
                  <a:pt x="0" y="0"/>
                </a:lnTo>
                <a:close/>
              </a:path>
            </a:pathLst>
          </a:custGeom>
          <a:blipFill>
            <a:blip r:embed="rId2">
              <a:extLst>
                <a:ext uri="{96DAC541-7B7A-43D3-8B79-37D633B846F1}">
                  <asvg:svgBlip xmlns:asvg="http://schemas.microsoft.com/office/drawing/2016/SVG/main" r:embed="rId3"/>
                </a:ext>
              </a:extLst>
            </a:blip>
            <a:stretch>
              <a:fillRect b="-34156"/>
            </a:stretch>
          </a:blipFill>
        </p:spPr>
        <p:txBody>
          <a:bodyPr/>
          <a:lstStyle/>
          <a:p>
            <a:endParaRPr lang="en-US"/>
          </a:p>
        </p:txBody>
      </p:sp>
      <p:sp>
        <p:nvSpPr>
          <p:cNvPr id="3" name="TextBox 3"/>
          <p:cNvSpPr txBox="1"/>
          <p:nvPr/>
        </p:nvSpPr>
        <p:spPr>
          <a:xfrm>
            <a:off x="6401016" y="1133138"/>
            <a:ext cx="9472391" cy="1838179"/>
          </a:xfrm>
          <a:prstGeom prst="rect">
            <a:avLst/>
          </a:prstGeom>
        </p:spPr>
        <p:txBody>
          <a:bodyPr lIns="0" tIns="0" rIns="0" bIns="0" rtlCol="0" anchor="t">
            <a:spAutoFit/>
          </a:bodyPr>
          <a:lstStyle/>
          <a:p>
            <a:pPr algn="l">
              <a:lnSpc>
                <a:spcPts val="7358"/>
              </a:lnSpc>
              <a:spcBef>
                <a:spcPct val="0"/>
              </a:spcBef>
            </a:pPr>
            <a:r>
              <a:rPr lang="en-US" sz="5255" b="1">
                <a:solidFill>
                  <a:srgbClr val="447691"/>
                </a:solidFill>
                <a:latin typeface="Aileron Ultra-Bold"/>
                <a:ea typeface="Aileron Ultra-Bold"/>
                <a:cs typeface="Aileron Ultra-Bold"/>
                <a:sym typeface="Aileron Ultra-Bold"/>
              </a:rPr>
              <a:t>1.3 </a:t>
            </a:r>
            <a:r>
              <a:rPr lang="en-US" sz="5255" b="1">
                <a:solidFill>
                  <a:srgbClr val="004369"/>
                </a:solidFill>
                <a:latin typeface="Aileron Ultra-Bold"/>
                <a:ea typeface="Aileron Ultra-Bold"/>
                <a:cs typeface="Aileron Ultra-Bold"/>
                <a:sym typeface="Aileron Ultra-Bold"/>
              </a:rPr>
              <a:t>Methods that May Expedite Migraine Diagnosis</a:t>
            </a:r>
          </a:p>
        </p:txBody>
      </p:sp>
      <p:sp>
        <p:nvSpPr>
          <p:cNvPr id="4" name="TextBox 4"/>
          <p:cNvSpPr txBox="1"/>
          <p:nvPr/>
        </p:nvSpPr>
        <p:spPr>
          <a:xfrm>
            <a:off x="6401016" y="3884711"/>
            <a:ext cx="9795751" cy="5058409"/>
          </a:xfrm>
          <a:prstGeom prst="rect">
            <a:avLst/>
          </a:prstGeom>
        </p:spPr>
        <p:txBody>
          <a:bodyPr lIns="0" tIns="0" rIns="0" bIns="0" rtlCol="0" anchor="t">
            <a:spAutoFit/>
          </a:bodyPr>
          <a:lstStyle/>
          <a:p>
            <a:pPr algn="l">
              <a:lnSpc>
                <a:spcPts val="3640"/>
              </a:lnSpc>
            </a:pPr>
            <a:r>
              <a:rPr lang="en-US" sz="2600" b="1">
                <a:solidFill>
                  <a:srgbClr val="004369"/>
                </a:solidFill>
                <a:latin typeface="Codec Pro Bold"/>
                <a:ea typeface="Codec Pro Bold"/>
                <a:cs typeface="Codec Pro Bold"/>
                <a:sym typeface="Codec Pro Bold"/>
              </a:rPr>
              <a:t>Telemedicine:</a:t>
            </a:r>
            <a:r>
              <a:rPr lang="en-US" sz="2600">
                <a:solidFill>
                  <a:srgbClr val="004369"/>
                </a:solidFill>
                <a:latin typeface="Codec Pro"/>
                <a:ea typeface="Codec Pro"/>
                <a:cs typeface="Codec Pro"/>
                <a:sym typeface="Codec Pro"/>
              </a:rPr>
              <a:t> Increases access to specialists, allowing for quicker assessments and follow-ups.</a:t>
            </a:r>
          </a:p>
          <a:p>
            <a:pPr algn="l">
              <a:lnSpc>
                <a:spcPts val="3640"/>
              </a:lnSpc>
            </a:pPr>
            <a:endParaRPr lang="en-US" sz="2600">
              <a:solidFill>
                <a:srgbClr val="004369"/>
              </a:solidFill>
              <a:latin typeface="Codec Pro"/>
              <a:ea typeface="Codec Pro"/>
              <a:cs typeface="Codec Pro"/>
              <a:sym typeface="Codec Pro"/>
            </a:endParaRPr>
          </a:p>
          <a:p>
            <a:pPr algn="l">
              <a:lnSpc>
                <a:spcPts val="3640"/>
              </a:lnSpc>
            </a:pPr>
            <a:r>
              <a:rPr lang="en-US" sz="2600" b="1">
                <a:solidFill>
                  <a:srgbClr val="004369"/>
                </a:solidFill>
                <a:latin typeface="Codec Pro Bold"/>
                <a:ea typeface="Codec Pro Bold"/>
                <a:cs typeface="Codec Pro Bold"/>
                <a:sym typeface="Codec Pro Bold"/>
              </a:rPr>
              <a:t>Patient Education and Self-Tracking: </a:t>
            </a:r>
            <a:r>
              <a:rPr lang="en-US" sz="2600">
                <a:solidFill>
                  <a:srgbClr val="004369"/>
                </a:solidFill>
                <a:latin typeface="Codec Pro"/>
                <a:ea typeface="Codec Pro"/>
                <a:cs typeface="Codec Pro"/>
                <a:sym typeface="Codec Pro"/>
              </a:rPr>
              <a:t>Equip patients with tools to track their symptoms (e.g., mobile apps), providing comprehensive data during consultations.</a:t>
            </a:r>
          </a:p>
          <a:p>
            <a:pPr algn="l">
              <a:lnSpc>
                <a:spcPts val="3640"/>
              </a:lnSpc>
            </a:pPr>
            <a:endParaRPr lang="en-US" sz="2600">
              <a:solidFill>
                <a:srgbClr val="004369"/>
              </a:solidFill>
              <a:latin typeface="Codec Pro"/>
              <a:ea typeface="Codec Pro"/>
              <a:cs typeface="Codec Pro"/>
              <a:sym typeface="Codec Pro"/>
            </a:endParaRPr>
          </a:p>
          <a:p>
            <a:pPr algn="l">
              <a:lnSpc>
                <a:spcPts val="3640"/>
              </a:lnSpc>
            </a:pPr>
            <a:r>
              <a:rPr lang="en-US" sz="2600" b="1">
                <a:solidFill>
                  <a:srgbClr val="004369"/>
                </a:solidFill>
                <a:latin typeface="Codec Pro Bold"/>
                <a:ea typeface="Codec Pro Bold"/>
                <a:cs typeface="Codec Pro Bold"/>
                <a:sym typeface="Codec Pro Bold"/>
              </a:rPr>
              <a:t>Collaborative Care Models:</a:t>
            </a:r>
            <a:r>
              <a:rPr lang="en-US" sz="2600">
                <a:solidFill>
                  <a:srgbClr val="004369"/>
                </a:solidFill>
                <a:latin typeface="Codec Pro"/>
                <a:ea typeface="Codec Pro"/>
                <a:cs typeface="Codec Pro"/>
                <a:sym typeface="Codec Pro"/>
              </a:rPr>
              <a:t> Streamline care pathways by involving neurologists and headache specialists early, ensuring rapid diagnosis and treatment adjustments.</a:t>
            </a:r>
          </a:p>
          <a:p>
            <a:pPr algn="l">
              <a:lnSpc>
                <a:spcPts val="3640"/>
              </a:lnSpc>
              <a:spcBef>
                <a:spcPct val="0"/>
              </a:spcBef>
            </a:pPr>
            <a:endParaRPr lang="en-US" sz="2600">
              <a:solidFill>
                <a:srgbClr val="004369"/>
              </a:solidFill>
              <a:latin typeface="Codec Pro"/>
              <a:ea typeface="Codec Pro"/>
              <a:cs typeface="Codec Pro"/>
              <a:sym typeface="Codec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86400" y="2270804"/>
            <a:ext cx="7315200" cy="1435608"/>
          </a:xfrm>
          <a:custGeom>
            <a:avLst/>
            <a:gdLst/>
            <a:ahLst/>
            <a:cxnLst/>
            <a:rect l="l" t="t" r="r" b="b"/>
            <a:pathLst>
              <a:path w="7315200" h="1435608">
                <a:moveTo>
                  <a:pt x="0" y="0"/>
                </a:moveTo>
                <a:lnTo>
                  <a:pt x="7315200" y="0"/>
                </a:lnTo>
                <a:lnTo>
                  <a:pt x="7315200" y="1435608"/>
                </a:lnTo>
                <a:lnTo>
                  <a:pt x="0" y="14356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2294756" y="4554928"/>
            <a:ext cx="13698489" cy="1053319"/>
          </a:xfrm>
          <a:prstGeom prst="rect">
            <a:avLst/>
          </a:prstGeom>
        </p:spPr>
        <p:txBody>
          <a:bodyPr lIns="0" tIns="0" rIns="0" bIns="0" rtlCol="0" anchor="t">
            <a:spAutoFit/>
          </a:bodyPr>
          <a:lstStyle/>
          <a:p>
            <a:pPr algn="ctr">
              <a:lnSpc>
                <a:spcPts val="8618"/>
              </a:lnSpc>
              <a:spcBef>
                <a:spcPct val="0"/>
              </a:spcBef>
            </a:pPr>
            <a:r>
              <a:rPr lang="en-US" sz="6155" b="1">
                <a:solidFill>
                  <a:srgbClr val="004369"/>
                </a:solidFill>
                <a:latin typeface="Aileron Ultra-Bold"/>
                <a:ea typeface="Aileron Ultra-Bold"/>
                <a:cs typeface="Aileron Ultra-Bold"/>
                <a:sym typeface="Aileron Ultra-Bold"/>
              </a:rPr>
              <a:t>Your Role in Change</a:t>
            </a:r>
          </a:p>
        </p:txBody>
      </p:sp>
      <p:sp>
        <p:nvSpPr>
          <p:cNvPr id="4" name="TextBox 4"/>
          <p:cNvSpPr txBox="1"/>
          <p:nvPr/>
        </p:nvSpPr>
        <p:spPr>
          <a:xfrm>
            <a:off x="2753690" y="6083316"/>
            <a:ext cx="12780621" cy="2171186"/>
          </a:xfrm>
          <a:prstGeom prst="rect">
            <a:avLst/>
          </a:prstGeom>
        </p:spPr>
        <p:txBody>
          <a:bodyPr lIns="0" tIns="0" rIns="0" bIns="0" rtlCol="0" anchor="t">
            <a:spAutoFit/>
          </a:bodyPr>
          <a:lstStyle/>
          <a:p>
            <a:pPr algn="ctr">
              <a:lnSpc>
                <a:spcPts val="4228"/>
              </a:lnSpc>
            </a:pPr>
            <a:r>
              <a:rPr lang="en-US" sz="3020">
                <a:solidFill>
                  <a:srgbClr val="004369"/>
                </a:solidFill>
                <a:latin typeface="Codec Pro"/>
                <a:ea typeface="Codec Pro"/>
                <a:cs typeface="Codec Pro"/>
                <a:sym typeface="Codec Pro"/>
              </a:rPr>
              <a:t>By </a:t>
            </a:r>
            <a:r>
              <a:rPr lang="en-US" sz="3020" b="1">
                <a:solidFill>
                  <a:srgbClr val="004369"/>
                </a:solidFill>
                <a:latin typeface="Codec Pro Bold"/>
                <a:ea typeface="Codec Pro Bold"/>
                <a:cs typeface="Codec Pro Bold"/>
                <a:sym typeface="Codec Pro Bold"/>
              </a:rPr>
              <a:t>recognizing and addressing disparities,</a:t>
            </a:r>
            <a:r>
              <a:rPr lang="en-US" sz="3020">
                <a:solidFill>
                  <a:srgbClr val="004369"/>
                </a:solidFill>
                <a:latin typeface="Codec Pro"/>
                <a:ea typeface="Codec Pro"/>
                <a:cs typeface="Codec Pro"/>
                <a:sym typeface="Codec Pro"/>
              </a:rPr>
              <a:t> improving provider training, and utilizing technology, healthcare providers can accelerate the diagnosis of migraine, improving patient outcomes.</a:t>
            </a:r>
          </a:p>
          <a:p>
            <a:pPr algn="ctr">
              <a:lnSpc>
                <a:spcPts val="4228"/>
              </a:lnSpc>
              <a:spcBef>
                <a:spcPct val="0"/>
              </a:spcBef>
            </a:pPr>
            <a:endParaRPr lang="en-US" sz="3020">
              <a:solidFill>
                <a:srgbClr val="004369"/>
              </a:solidFill>
              <a:latin typeface="Codec Pro"/>
              <a:ea typeface="Codec Pro"/>
              <a:cs typeface="Codec Pro"/>
              <a:sym typeface="Codec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 y="1257775"/>
            <a:ext cx="8366175" cy="687484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F0F7">
                <a:alpha val="46667"/>
              </a:srgbClr>
            </a:solidFill>
          </p:spPr>
          <p:txBody>
            <a:bodyPr/>
            <a:lstStyle/>
            <a:p>
              <a:endParaRPr lang="en-US"/>
            </a:p>
          </p:txBody>
        </p:sp>
        <p:sp>
          <p:nvSpPr>
            <p:cNvPr id="4" name="TextBox 4"/>
            <p:cNvSpPr txBox="1"/>
            <p:nvPr/>
          </p:nvSpPr>
          <p:spPr>
            <a:xfrm>
              <a:off x="76200" y="-19050"/>
              <a:ext cx="660400" cy="755650"/>
            </a:xfrm>
            <a:prstGeom prst="rect">
              <a:avLst/>
            </a:prstGeom>
          </p:spPr>
          <p:txBody>
            <a:bodyPr lIns="50800" tIns="50800" rIns="50800" bIns="50800" rtlCol="0" anchor="ctr"/>
            <a:lstStyle/>
            <a:p>
              <a:pPr algn="ctr">
                <a:lnSpc>
                  <a:spcPts val="3640"/>
                </a:lnSpc>
              </a:pPr>
              <a:endParaRPr/>
            </a:p>
          </p:txBody>
        </p:sp>
      </p:grpSp>
      <p:sp>
        <p:nvSpPr>
          <p:cNvPr id="5" name="TextBox 5"/>
          <p:cNvSpPr txBox="1"/>
          <p:nvPr/>
        </p:nvSpPr>
        <p:spPr>
          <a:xfrm>
            <a:off x="7051703" y="3176705"/>
            <a:ext cx="9257350" cy="3389512"/>
          </a:xfrm>
          <a:prstGeom prst="rect">
            <a:avLst/>
          </a:prstGeom>
        </p:spPr>
        <p:txBody>
          <a:bodyPr lIns="0" tIns="0" rIns="0" bIns="0" rtlCol="0" anchor="t">
            <a:spAutoFit/>
          </a:bodyPr>
          <a:lstStyle/>
          <a:p>
            <a:pPr algn="l">
              <a:lnSpc>
                <a:spcPts val="4516"/>
              </a:lnSpc>
              <a:spcBef>
                <a:spcPct val="0"/>
              </a:spcBef>
            </a:pPr>
            <a:r>
              <a:rPr lang="en-US" sz="3225" i="1">
                <a:solidFill>
                  <a:srgbClr val="004369"/>
                </a:solidFill>
                <a:latin typeface="Aileron Italics"/>
                <a:ea typeface="Aileron Italics"/>
                <a:cs typeface="Aileron Italics"/>
                <a:sym typeface="Aileron Italics"/>
              </a:rPr>
              <a:t>“When we see and live through such discrepancies between how providers are treating migraine versus what patients are perceiving and experiencing, it makes me think that we have to do more to improve how providers and patients are connecting.” </a:t>
            </a:r>
          </a:p>
        </p:txBody>
      </p:sp>
      <p:sp>
        <p:nvSpPr>
          <p:cNvPr id="6" name="Freeform 6">
            <a:hlinkClick r:id="rId2"/>
          </p:cNvPr>
          <p:cNvSpPr/>
          <p:nvPr/>
        </p:nvSpPr>
        <p:spPr>
          <a:xfrm>
            <a:off x="1498426" y="8003404"/>
            <a:ext cx="839994" cy="839994"/>
          </a:xfrm>
          <a:custGeom>
            <a:avLst/>
            <a:gdLst/>
            <a:ahLst/>
            <a:cxnLst/>
            <a:rect l="l" t="t" r="r" b="b"/>
            <a:pathLst>
              <a:path w="839994" h="839994">
                <a:moveTo>
                  <a:pt x="0" y="0"/>
                </a:moveTo>
                <a:lnTo>
                  <a:pt x="839994" y="0"/>
                </a:lnTo>
                <a:lnTo>
                  <a:pt x="839994" y="839994"/>
                </a:lnTo>
                <a:lnTo>
                  <a:pt x="0" y="839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498426" y="3080114"/>
            <a:ext cx="4411529" cy="4411529"/>
          </a:xfrm>
          <a:custGeom>
            <a:avLst/>
            <a:gdLst/>
            <a:ahLst/>
            <a:cxnLst/>
            <a:rect l="l" t="t" r="r" b="b"/>
            <a:pathLst>
              <a:path w="4411529" h="4411529">
                <a:moveTo>
                  <a:pt x="0" y="0"/>
                </a:moveTo>
                <a:lnTo>
                  <a:pt x="4411529" y="0"/>
                </a:lnTo>
                <a:lnTo>
                  <a:pt x="4411529" y="4411529"/>
                </a:lnTo>
                <a:lnTo>
                  <a:pt x="0" y="441152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282765" y="1247107"/>
            <a:ext cx="12927723" cy="815160"/>
          </a:xfrm>
          <a:prstGeom prst="rect">
            <a:avLst/>
          </a:prstGeom>
        </p:spPr>
        <p:txBody>
          <a:bodyPr lIns="0" tIns="0" rIns="0" bIns="0" rtlCol="0" anchor="t">
            <a:spAutoFit/>
          </a:bodyPr>
          <a:lstStyle/>
          <a:p>
            <a:pPr marL="0" lvl="0" indent="0" algn="l">
              <a:lnSpc>
                <a:spcPts val="6653"/>
              </a:lnSpc>
              <a:spcBef>
                <a:spcPct val="0"/>
              </a:spcBef>
            </a:pPr>
            <a:r>
              <a:rPr lang="en-US" sz="4752" b="1" u="none" strike="noStrike">
                <a:solidFill>
                  <a:srgbClr val="447691"/>
                </a:solidFill>
                <a:latin typeface="Aileron Ultra-Bold"/>
                <a:ea typeface="Aileron Ultra-Bold"/>
                <a:cs typeface="Aileron Ultra-Bold"/>
                <a:sym typeface="Aileron Ultra-Bold"/>
              </a:rPr>
              <a:t>1.4 </a:t>
            </a:r>
            <a:r>
              <a:rPr lang="en-US" sz="4752" b="1" u="none" strike="noStrike">
                <a:solidFill>
                  <a:srgbClr val="004369"/>
                </a:solidFill>
                <a:latin typeface="Aileron Ultra-Bold"/>
                <a:ea typeface="Aileron Ultra-Bold"/>
                <a:cs typeface="Aileron Ultra-Bold"/>
                <a:sym typeface="Aileron Ultra-Bold"/>
              </a:rPr>
              <a:t>What Your Patients Want You to Know</a:t>
            </a:r>
          </a:p>
        </p:txBody>
      </p:sp>
      <p:sp>
        <p:nvSpPr>
          <p:cNvPr id="9" name="TextBox 9"/>
          <p:cNvSpPr txBox="1"/>
          <p:nvPr/>
        </p:nvSpPr>
        <p:spPr>
          <a:xfrm>
            <a:off x="7051703" y="6935407"/>
            <a:ext cx="12153994" cy="556236"/>
          </a:xfrm>
          <a:prstGeom prst="rect">
            <a:avLst/>
          </a:prstGeom>
        </p:spPr>
        <p:txBody>
          <a:bodyPr lIns="0" tIns="0" rIns="0" bIns="0" rtlCol="0" anchor="t">
            <a:spAutoFit/>
          </a:bodyPr>
          <a:lstStyle/>
          <a:p>
            <a:pPr algn="l">
              <a:lnSpc>
                <a:spcPts val="4516"/>
              </a:lnSpc>
              <a:spcBef>
                <a:spcPct val="0"/>
              </a:spcBef>
            </a:pPr>
            <a:r>
              <a:rPr lang="en-US" sz="3225" b="1" i="1">
                <a:solidFill>
                  <a:srgbClr val="004369"/>
                </a:solidFill>
                <a:latin typeface="Aileron Bold Italics"/>
                <a:ea typeface="Aileron Bold Italics"/>
                <a:cs typeface="Aileron Bold Italics"/>
                <a:sym typeface="Aileron Bold Italics"/>
              </a:rPr>
              <a:t>-Erik, Migraine Patient</a:t>
            </a:r>
          </a:p>
        </p:txBody>
      </p:sp>
      <p:sp>
        <p:nvSpPr>
          <p:cNvPr id="10" name="TextBox 10"/>
          <p:cNvSpPr txBox="1"/>
          <p:nvPr/>
        </p:nvSpPr>
        <p:spPr>
          <a:xfrm>
            <a:off x="2683467" y="8132622"/>
            <a:ext cx="3094490" cy="383951"/>
          </a:xfrm>
          <a:prstGeom prst="rect">
            <a:avLst/>
          </a:prstGeom>
        </p:spPr>
        <p:txBody>
          <a:bodyPr lIns="0" tIns="0" rIns="0" bIns="0" rtlCol="0" anchor="t">
            <a:spAutoFit/>
          </a:bodyPr>
          <a:lstStyle/>
          <a:p>
            <a:pPr marL="0" lvl="0" indent="0" algn="l">
              <a:lnSpc>
                <a:spcPts val="3120"/>
              </a:lnSpc>
              <a:spcBef>
                <a:spcPct val="0"/>
              </a:spcBef>
            </a:pPr>
            <a:r>
              <a:rPr lang="en-US" sz="2229" b="1" u="sng" dirty="0">
                <a:solidFill>
                  <a:srgbClr val="294069"/>
                </a:solidFill>
                <a:latin typeface="Mont Bold"/>
                <a:ea typeface="Mont Bold"/>
                <a:cs typeface="Mont Bold"/>
                <a:sym typeface="Mont Bold"/>
                <a:hlinkClick r:id="rId2"/>
              </a:rPr>
              <a:t>Listen to learn more</a:t>
            </a:r>
            <a:endParaRPr lang="en-US" sz="2229" b="1" u="sng" dirty="0">
              <a:solidFill>
                <a:srgbClr val="294069"/>
              </a:solidFill>
              <a:latin typeface="Mont Bold"/>
              <a:ea typeface="Mont Bold"/>
              <a:cs typeface="Mont Bold"/>
              <a:sym typeface="Mont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604</Words>
  <Application>Microsoft Office PowerPoint</Application>
  <PresentationFormat>Custom</PresentationFormat>
  <Paragraphs>58</Paragraphs>
  <Slides>10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Mont Bold</vt:lpstr>
      <vt:lpstr>Aileron Italics</vt:lpstr>
      <vt:lpstr>DM Sans</vt:lpstr>
      <vt:lpstr>Canva Sans Bold</vt:lpstr>
      <vt:lpstr>Codec Pro Bold</vt:lpstr>
      <vt:lpstr>Calibri</vt:lpstr>
      <vt:lpstr>Garet Bold</vt:lpstr>
      <vt:lpstr>Aileron</vt:lpstr>
      <vt:lpstr>Aileron Bold Italics</vt:lpstr>
      <vt:lpstr>Codec Pro</vt:lpstr>
      <vt:lpstr>Garet</vt:lpstr>
      <vt:lpstr>Arial</vt:lpstr>
      <vt:lpstr>Aileron Ultra-Bold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Up-End Migraine Module 1</dc:title>
  <dc:creator>Erik Stone</dc:creator>
  <cp:lastModifiedBy>Erik Stone</cp:lastModifiedBy>
  <cp:revision>3</cp:revision>
  <dcterms:created xsi:type="dcterms:W3CDTF">2006-08-16T00:00:00Z</dcterms:created>
  <dcterms:modified xsi:type="dcterms:W3CDTF">2025-05-15T19:54:06Z</dcterms:modified>
  <dc:identifier>DAGe6-4XVfc</dc:identifier>
</cp:coreProperties>
</file>