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ileron" panose="020B0604020202020204" charset="0"/>
      <p:regular r:id="rId12"/>
    </p:embeddedFont>
    <p:embeddedFont>
      <p:font typeface="Aileron Bold" panose="020B0604020202020204" charset="0"/>
      <p:regular r:id="rId13"/>
    </p:embeddedFont>
    <p:embeddedFont>
      <p:font typeface="Aileron Bold Italics" panose="020B0604020202020204" charset="0"/>
      <p:regular r:id="rId14"/>
    </p:embeddedFont>
    <p:embeddedFont>
      <p:font typeface="Aileron Italics" panose="020B0604020202020204" charset="0"/>
      <p:regular r:id="rId15"/>
    </p:embeddedFont>
    <p:embeddedFont>
      <p:font typeface="Aileron Ultra-Bold" panose="020B0604020202020204" charset="0"/>
      <p:regular r:id="rId16"/>
    </p:embeddedFont>
    <p:embeddedFont>
      <p:font typeface="Canva Sans Bold" panose="020B0803030501040103" pitchFamily="34" charset="0"/>
      <p:regular r:id="rId17"/>
      <p:bold r:id="rId18"/>
    </p:embeddedFont>
    <p:embeddedFont>
      <p:font typeface="Codec Pro" panose="020B0604020202020204" charset="0"/>
      <p:regular r:id="rId19"/>
    </p:embeddedFont>
    <p:embeddedFont>
      <p:font typeface="Codec Pro Bold" panose="020B0604020202020204" charset="0"/>
      <p:regular r:id="rId20"/>
    </p:embeddedFont>
    <p:embeddedFont>
      <p:font typeface="DM Sans" pitchFamily="2" charset="0"/>
      <p:regular r:id="rId21"/>
    </p:embeddedFont>
    <p:embeddedFont>
      <p:font typeface="Garet" panose="020B0604020202020204" charset="0"/>
      <p:regular r:id="rId22"/>
    </p:embeddedFont>
    <p:embeddedFont>
      <p:font typeface="Garet Bold" panose="020B0604020202020204" charset="0"/>
      <p:regular r:id="rId23"/>
    </p:embeddedFont>
    <p:embeddedFont>
      <p:font typeface="Garet Italics" panose="020B0604020202020204" charset="0"/>
      <p:regular r:id="rId24"/>
    </p:embeddedFont>
    <p:embeddedFont>
      <p:font typeface="Mon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20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hlf.org/talkingheadpain/#1748633428392-20b2f1c2-f0d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ghlf.org/talkingheadpain/#1748633428392-20b2f1c2-f0d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57279"/>
            <a:ext cx="7969498" cy="1162523"/>
            <a:chOff x="0" y="0"/>
            <a:chExt cx="10625997" cy="1550030"/>
          </a:xfrm>
        </p:grpSpPr>
        <p:sp>
          <p:nvSpPr>
            <p:cNvPr id="3" name="TextBox 3"/>
            <p:cNvSpPr txBox="1"/>
            <p:nvPr/>
          </p:nvSpPr>
          <p:spPr>
            <a:xfrm>
              <a:off x="1312346" y="174809"/>
              <a:ext cx="9313651" cy="9638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747"/>
                </a:lnSpc>
              </a:pPr>
              <a:r>
                <a:rPr lang="en-US" sz="4829" b="1" spc="-289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up-end </a:t>
              </a:r>
              <a:r>
                <a:rPr lang="en-US" sz="4829" b="1" spc="-289">
                  <a:solidFill>
                    <a:srgbClr val="A81C2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migraine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375846" y="1218038"/>
              <a:ext cx="7389122" cy="3319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14"/>
                </a:lnSpc>
              </a:pPr>
              <a:r>
                <a:rPr lang="en-US" sz="1608" spc="193">
                  <a:solidFill>
                    <a:srgbClr val="737373"/>
                  </a:solidFill>
                  <a:latin typeface="DM Sans"/>
                  <a:ea typeface="DM Sans"/>
                  <a:cs typeface="DM Sans"/>
                  <a:sym typeface="DM Sans"/>
                </a:rPr>
                <a:t>UNDERSTANDING MIGRAINE PREVENTION NEEDS</a:t>
              </a:r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1193017" cy="1513267"/>
            </a:xfrm>
            <a:custGeom>
              <a:avLst/>
              <a:gdLst/>
              <a:ahLst/>
              <a:cxnLst/>
              <a:rect l="l" t="t" r="r" b="b"/>
              <a:pathLst>
                <a:path w="1193017" h="1513267">
                  <a:moveTo>
                    <a:pt x="0" y="0"/>
                  </a:moveTo>
                  <a:lnTo>
                    <a:pt x="1193017" y="0"/>
                  </a:lnTo>
                  <a:lnTo>
                    <a:pt x="1193017" y="1513267"/>
                  </a:lnTo>
                  <a:lnTo>
                    <a:pt x="0" y="1513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31184" t="-9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11070155" y="1028700"/>
            <a:ext cx="5536961" cy="5843758"/>
          </a:xfrm>
          <a:custGeom>
            <a:avLst/>
            <a:gdLst/>
            <a:ahLst/>
            <a:cxnLst/>
            <a:rect l="l" t="t" r="r" b="b"/>
            <a:pathLst>
              <a:path w="5536961" h="5843758">
                <a:moveTo>
                  <a:pt x="0" y="0"/>
                </a:moveTo>
                <a:lnTo>
                  <a:pt x="5536961" y="0"/>
                </a:lnTo>
                <a:lnTo>
                  <a:pt x="5536961" y="5843758"/>
                </a:lnTo>
                <a:lnTo>
                  <a:pt x="0" y="58437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998198" y="2193775"/>
            <a:ext cx="7067087" cy="7606454"/>
          </a:xfrm>
          <a:custGeom>
            <a:avLst/>
            <a:gdLst/>
            <a:ahLst/>
            <a:cxnLst/>
            <a:rect l="l" t="t" r="r" b="b"/>
            <a:pathLst>
              <a:path w="7067087" h="7606454">
                <a:moveTo>
                  <a:pt x="0" y="0"/>
                </a:moveTo>
                <a:lnTo>
                  <a:pt x="7067087" y="0"/>
                </a:lnTo>
                <a:lnTo>
                  <a:pt x="7067087" y="7606454"/>
                </a:lnTo>
                <a:lnTo>
                  <a:pt x="0" y="7606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208440" y="2186899"/>
            <a:ext cx="2364099" cy="2637432"/>
          </a:xfrm>
          <a:custGeom>
            <a:avLst/>
            <a:gdLst/>
            <a:ahLst/>
            <a:cxnLst/>
            <a:rect l="l" t="t" r="r" b="b"/>
            <a:pathLst>
              <a:path w="2364099" h="2637432">
                <a:moveTo>
                  <a:pt x="0" y="0"/>
                </a:moveTo>
                <a:lnTo>
                  <a:pt x="2364099" y="0"/>
                </a:lnTo>
                <a:lnTo>
                  <a:pt x="2364099" y="2637433"/>
                </a:lnTo>
                <a:lnTo>
                  <a:pt x="0" y="26374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351319" y="4719557"/>
            <a:ext cx="7743258" cy="3631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5"/>
              </a:lnSpc>
            </a:pPr>
            <a:r>
              <a:rPr lang="en-US" sz="5161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When to Consider </a:t>
            </a:r>
            <a:r>
              <a:rPr lang="en-US" sz="5161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Preventive Treatment</a:t>
            </a:r>
            <a:r>
              <a:rPr lang="en-US" sz="5161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for Migraine</a:t>
            </a:r>
          </a:p>
          <a:p>
            <a:pPr algn="l">
              <a:lnSpc>
                <a:spcPts val="7225"/>
              </a:lnSpc>
              <a:spcBef>
                <a:spcPct val="0"/>
              </a:spcBef>
            </a:pPr>
            <a:endParaRPr lang="en-US" sz="5161" b="1">
              <a:solidFill>
                <a:srgbClr val="004369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51319" y="3836279"/>
            <a:ext cx="7792681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Section 2.0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4234073"/>
            <a:chOff x="0" y="0"/>
            <a:chExt cx="4816593" cy="11151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115147"/>
            </a:xfrm>
            <a:custGeom>
              <a:avLst/>
              <a:gdLst/>
              <a:ahLst/>
              <a:cxnLst/>
              <a:rect l="l" t="t" r="r" b="b"/>
              <a:pathLst>
                <a:path w="4816592" h="1115147">
                  <a:moveTo>
                    <a:pt x="0" y="0"/>
                  </a:moveTo>
                  <a:lnTo>
                    <a:pt x="4816592" y="0"/>
                  </a:lnTo>
                  <a:lnTo>
                    <a:pt x="4816592" y="1115147"/>
                  </a:lnTo>
                  <a:lnTo>
                    <a:pt x="0" y="1115147"/>
                  </a:ln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816593" cy="1115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9"/>
                </a:lnSpc>
              </a:pPr>
              <a:endParaRPr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73756"/>
              </p:ext>
            </p:extLst>
          </p:nvPr>
        </p:nvGraphicFramePr>
        <p:xfrm>
          <a:off x="1734328" y="3213521"/>
          <a:ext cx="14819343" cy="5626787"/>
        </p:xfrm>
        <a:graphic>
          <a:graphicData uri="http://schemas.openxmlformats.org/drawingml/2006/table">
            <a:tbl>
              <a:tblPr/>
              <a:tblGrid>
                <a:gridCol w="493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9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9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3025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TEST YOUR KNOWLEDGE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LISTEN TO PATIENT STORIES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REFLECT ON YOUR PRACTICES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B7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3762"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b="1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Take the short quiz to test your knowledge on key learnings from this module!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Listen to Talking Head Pain: For the Healthcare Professional Episode Two - </a:t>
                      </a:r>
                      <a:r>
                        <a:rPr lang="en-US" sz="2100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  <a:hlinkClick r:id="rId2"/>
                        </a:rPr>
                        <a:t>Four or More? Shut the Door! Preventing Migraine Progression  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4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294069"/>
                          </a:solidFill>
                          <a:latin typeface="Garet"/>
                          <a:ea typeface="Garet"/>
                          <a:cs typeface="Garet"/>
                          <a:sym typeface="Garet"/>
                        </a:rPr>
                        <a:t>Reflect: </a:t>
                      </a:r>
                      <a:r>
                        <a:rPr lang="en-US" sz="2100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How might you share this module’s key takeaways with others at work?</a:t>
                      </a:r>
                      <a:endParaRPr lang="en-US" sz="1100" dirty="0"/>
                    </a:p>
                    <a:p>
                      <a:pPr algn="ctr">
                        <a:lnSpc>
                          <a:spcPts val="2940"/>
                        </a:lnSpc>
                      </a:pPr>
                      <a:r>
                        <a:rPr lang="en-US" sz="2100" b="1" dirty="0">
                          <a:solidFill>
                            <a:srgbClr val="294069"/>
                          </a:solidFill>
                          <a:latin typeface="Garet Bold"/>
                          <a:ea typeface="Garet Bold"/>
                          <a:cs typeface="Garet Bold"/>
                          <a:sym typeface="Garet Bold"/>
                        </a:rPr>
                        <a:t> </a:t>
                      </a:r>
                      <a:r>
                        <a:rPr lang="en-US" sz="2100" i="1" dirty="0">
                          <a:solidFill>
                            <a:srgbClr val="294069"/>
                          </a:solidFill>
                          <a:latin typeface="Garet Italics"/>
                          <a:ea typeface="Garet Italics"/>
                          <a:cs typeface="Garet Italics"/>
                          <a:sym typeface="Garet Italics"/>
                        </a:rPr>
                        <a:t>For example, hanging up the downloadable flyer or sharing this video with them?</a:t>
                      </a:r>
                    </a:p>
                  </a:txBody>
                  <a:tcPr marL="190500" marR="190500" marT="190500" marB="190500" anchor="ctr">
                    <a:lnL w="476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2106464" y="1374894"/>
            <a:ext cx="13698489" cy="105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8"/>
              </a:lnSpc>
              <a:spcBef>
                <a:spcPct val="0"/>
              </a:spcBef>
            </a:pPr>
            <a:r>
              <a:rPr lang="en-US" sz="6155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Your Next Steps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24449" y="4146446"/>
            <a:ext cx="1714679" cy="171467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63205" y="5003786"/>
            <a:ext cx="4037165" cy="3872075"/>
            <a:chOff x="0" y="0"/>
            <a:chExt cx="1460525" cy="1400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60525" cy="1400800"/>
            </a:xfrm>
            <a:custGeom>
              <a:avLst/>
              <a:gdLst/>
              <a:ahLst/>
              <a:cxnLst/>
              <a:rect l="l" t="t" r="r" b="b"/>
              <a:pathLst>
                <a:path w="1460525" h="1400800">
                  <a:moveTo>
                    <a:pt x="34518" y="0"/>
                  </a:moveTo>
                  <a:lnTo>
                    <a:pt x="1426007" y="0"/>
                  </a:lnTo>
                  <a:cubicBezTo>
                    <a:pt x="1445071" y="0"/>
                    <a:pt x="1460525" y="15454"/>
                    <a:pt x="1460525" y="34518"/>
                  </a:cubicBezTo>
                  <a:lnTo>
                    <a:pt x="1460525" y="1366282"/>
                  </a:lnTo>
                  <a:cubicBezTo>
                    <a:pt x="1460525" y="1385346"/>
                    <a:pt x="1445071" y="1400800"/>
                    <a:pt x="1426007" y="1400800"/>
                  </a:cubicBezTo>
                  <a:lnTo>
                    <a:pt x="34518" y="1400800"/>
                  </a:lnTo>
                  <a:cubicBezTo>
                    <a:pt x="15454" y="1400800"/>
                    <a:pt x="0" y="1385346"/>
                    <a:pt x="0" y="1366282"/>
                  </a:cubicBezTo>
                  <a:lnTo>
                    <a:pt x="0" y="34518"/>
                  </a:lnTo>
                  <a:cubicBezTo>
                    <a:pt x="0" y="15454"/>
                    <a:pt x="15454" y="0"/>
                    <a:pt x="34518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460525" cy="149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87832" y="4201373"/>
            <a:ext cx="1714679" cy="171467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48872" y="4201373"/>
            <a:ext cx="1714679" cy="1714679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4165485" y="4495251"/>
            <a:ext cx="832606" cy="832606"/>
          </a:xfrm>
          <a:custGeom>
            <a:avLst/>
            <a:gdLst/>
            <a:ahLst/>
            <a:cxnLst/>
            <a:rect l="l" t="t" r="r" b="b"/>
            <a:pathLst>
              <a:path w="832606" h="832606">
                <a:moveTo>
                  <a:pt x="0" y="0"/>
                </a:moveTo>
                <a:lnTo>
                  <a:pt x="832606" y="0"/>
                </a:lnTo>
                <a:lnTo>
                  <a:pt x="832606" y="832606"/>
                </a:lnTo>
                <a:lnTo>
                  <a:pt x="0" y="8326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2986319" y="1702457"/>
            <a:ext cx="12315363" cy="1254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11"/>
              </a:lnSpc>
              <a:spcBef>
                <a:spcPct val="0"/>
              </a:spcBef>
            </a:pPr>
            <a:r>
              <a:rPr lang="en-US" sz="7293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Lesson Objectives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908554" y="5554421"/>
            <a:ext cx="3346469" cy="279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Identify key criteria for initiating preventive treatment based on migraine frequency, severity, and impact on daily life.</a:t>
            </a:r>
          </a:p>
          <a:p>
            <a:pPr algn="ctr">
              <a:lnSpc>
                <a:spcPts val="3141"/>
              </a:lnSpc>
              <a:spcBef>
                <a:spcPct val="0"/>
              </a:spcBef>
            </a:pPr>
            <a:endParaRPr lang="en-US" sz="2243" b="1">
              <a:solidFill>
                <a:srgbClr val="004369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1687629" y="5058713"/>
            <a:ext cx="4037165" cy="3872075"/>
            <a:chOff x="0" y="0"/>
            <a:chExt cx="1460525" cy="1400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60525" cy="1400800"/>
            </a:xfrm>
            <a:custGeom>
              <a:avLst/>
              <a:gdLst/>
              <a:ahLst/>
              <a:cxnLst/>
              <a:rect l="l" t="t" r="r" b="b"/>
              <a:pathLst>
                <a:path w="1460525" h="1400800">
                  <a:moveTo>
                    <a:pt x="34518" y="0"/>
                  </a:moveTo>
                  <a:lnTo>
                    <a:pt x="1426007" y="0"/>
                  </a:lnTo>
                  <a:cubicBezTo>
                    <a:pt x="1445071" y="0"/>
                    <a:pt x="1460525" y="15454"/>
                    <a:pt x="1460525" y="34518"/>
                  </a:cubicBezTo>
                  <a:lnTo>
                    <a:pt x="1460525" y="1366282"/>
                  </a:lnTo>
                  <a:cubicBezTo>
                    <a:pt x="1460525" y="1385346"/>
                    <a:pt x="1445071" y="1400800"/>
                    <a:pt x="1426007" y="1400800"/>
                  </a:cubicBezTo>
                  <a:lnTo>
                    <a:pt x="34518" y="1400800"/>
                  </a:lnTo>
                  <a:cubicBezTo>
                    <a:pt x="15454" y="1400800"/>
                    <a:pt x="0" y="1385346"/>
                    <a:pt x="0" y="1366282"/>
                  </a:cubicBezTo>
                  <a:lnTo>
                    <a:pt x="0" y="34518"/>
                  </a:lnTo>
                  <a:cubicBezTo>
                    <a:pt x="0" y="15454"/>
                    <a:pt x="15454" y="0"/>
                    <a:pt x="34518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0"/>
              <a:ext cx="1460525" cy="149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3183054" y="4483283"/>
            <a:ext cx="1041005" cy="1041005"/>
          </a:xfrm>
          <a:custGeom>
            <a:avLst/>
            <a:gdLst/>
            <a:ahLst/>
            <a:cxnLst/>
            <a:rect l="l" t="t" r="r" b="b"/>
            <a:pathLst>
              <a:path w="1041005" h="1041005">
                <a:moveTo>
                  <a:pt x="0" y="0"/>
                </a:moveTo>
                <a:lnTo>
                  <a:pt x="1041005" y="0"/>
                </a:lnTo>
                <a:lnTo>
                  <a:pt x="1041005" y="1041005"/>
                </a:lnTo>
                <a:lnTo>
                  <a:pt x="0" y="10410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2166777" y="5554421"/>
            <a:ext cx="3078870" cy="279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1"/>
              </a:lnSpc>
              <a:spcBef>
                <a:spcPct val="0"/>
              </a:spcBef>
            </a:pPr>
            <a:r>
              <a:rPr lang="en-US" sz="224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Assess when preventive treatment is appropriate, particularly when acute treatments are ineffective or poorly tolerated.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126589" y="5044435"/>
            <a:ext cx="4037165" cy="3872075"/>
            <a:chOff x="0" y="0"/>
            <a:chExt cx="1460525" cy="1400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60525" cy="1400800"/>
            </a:xfrm>
            <a:custGeom>
              <a:avLst/>
              <a:gdLst/>
              <a:ahLst/>
              <a:cxnLst/>
              <a:rect l="l" t="t" r="r" b="b"/>
              <a:pathLst>
                <a:path w="1460525" h="1400800">
                  <a:moveTo>
                    <a:pt x="34518" y="0"/>
                  </a:moveTo>
                  <a:lnTo>
                    <a:pt x="1426007" y="0"/>
                  </a:lnTo>
                  <a:cubicBezTo>
                    <a:pt x="1445071" y="0"/>
                    <a:pt x="1460525" y="15454"/>
                    <a:pt x="1460525" y="34518"/>
                  </a:cubicBezTo>
                  <a:lnTo>
                    <a:pt x="1460525" y="1366282"/>
                  </a:lnTo>
                  <a:cubicBezTo>
                    <a:pt x="1460525" y="1385346"/>
                    <a:pt x="1445071" y="1400800"/>
                    <a:pt x="1426007" y="1400800"/>
                  </a:cubicBezTo>
                  <a:lnTo>
                    <a:pt x="34518" y="1400800"/>
                  </a:lnTo>
                  <a:cubicBezTo>
                    <a:pt x="15454" y="1400800"/>
                    <a:pt x="0" y="1385346"/>
                    <a:pt x="0" y="1366282"/>
                  </a:cubicBezTo>
                  <a:lnTo>
                    <a:pt x="0" y="34518"/>
                  </a:lnTo>
                  <a:cubicBezTo>
                    <a:pt x="0" y="15454"/>
                    <a:pt x="15454" y="0"/>
                    <a:pt x="34518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95250"/>
              <a:ext cx="1460525" cy="149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7456318" y="5683168"/>
            <a:ext cx="3377707" cy="279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1"/>
              </a:lnSpc>
            </a:pPr>
            <a:r>
              <a:rPr lang="en-US" sz="224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Understand the role of preventive treatments in preventing medication overuse headache and reducing migraine progression.</a:t>
            </a:r>
          </a:p>
          <a:p>
            <a:pPr algn="ctr">
              <a:lnSpc>
                <a:spcPts val="3141"/>
              </a:lnSpc>
              <a:spcBef>
                <a:spcPct val="0"/>
              </a:spcBef>
            </a:pPr>
            <a:endParaRPr lang="en-US" sz="2243" b="1">
              <a:solidFill>
                <a:srgbClr val="004369"/>
              </a:solidFill>
              <a:latin typeface="Codec Pro Bold"/>
              <a:ea typeface="Codec Pro Bold"/>
              <a:cs typeface="Codec Pro Bold"/>
              <a:sym typeface="Codec Pro Bold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8620236" y="4392690"/>
            <a:ext cx="1049870" cy="1049870"/>
          </a:xfrm>
          <a:custGeom>
            <a:avLst/>
            <a:gdLst/>
            <a:ahLst/>
            <a:cxnLst/>
            <a:rect l="l" t="t" r="r" b="b"/>
            <a:pathLst>
              <a:path w="1049870" h="1049870">
                <a:moveTo>
                  <a:pt x="0" y="0"/>
                </a:moveTo>
                <a:lnTo>
                  <a:pt x="1049871" y="0"/>
                </a:lnTo>
                <a:lnTo>
                  <a:pt x="1049871" y="1049871"/>
                </a:lnTo>
                <a:lnTo>
                  <a:pt x="0" y="10498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35131" y="2168203"/>
            <a:ext cx="14417739" cy="5950594"/>
          </a:xfrm>
          <a:custGeom>
            <a:avLst/>
            <a:gdLst/>
            <a:ahLst/>
            <a:cxnLst/>
            <a:rect l="l" t="t" r="r" b="b"/>
            <a:pathLst>
              <a:path w="14417739" h="5950594">
                <a:moveTo>
                  <a:pt x="0" y="0"/>
                </a:moveTo>
                <a:lnTo>
                  <a:pt x="14417738" y="0"/>
                </a:lnTo>
                <a:lnTo>
                  <a:pt x="14417738" y="5950594"/>
                </a:lnTo>
                <a:lnTo>
                  <a:pt x="0" y="5950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52450">
            <a:off x="1201525" y="884920"/>
            <a:ext cx="2186462" cy="4114800"/>
          </a:xfrm>
          <a:custGeom>
            <a:avLst/>
            <a:gdLst/>
            <a:ahLst/>
            <a:cxnLst/>
            <a:rect l="l" t="t" r="r" b="b"/>
            <a:pathLst>
              <a:path w="2186462" h="4114800">
                <a:moveTo>
                  <a:pt x="0" y="0"/>
                </a:moveTo>
                <a:lnTo>
                  <a:pt x="2186462" y="0"/>
                </a:lnTo>
                <a:lnTo>
                  <a:pt x="2186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1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294756" y="3215250"/>
            <a:ext cx="13698489" cy="105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18"/>
              </a:lnSpc>
              <a:spcBef>
                <a:spcPct val="0"/>
              </a:spcBef>
            </a:pPr>
            <a:r>
              <a:rPr lang="en-US" sz="6155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What is Preventive Treatment?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753690" y="4885420"/>
            <a:ext cx="12780621" cy="2704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8"/>
              </a:lnSpc>
            </a:pPr>
            <a:r>
              <a:rPr lang="en-US" sz="3020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Preventive migraine treatment</a:t>
            </a:r>
            <a:r>
              <a:rPr lang="en-US" sz="3020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 is recommended when attacks become frequent, severe, or significantly impact daily life. The goal is to improve function, reduce attack frequency, severity, and the risk of progression to chronic migraine.</a:t>
            </a:r>
          </a:p>
          <a:p>
            <a:pPr algn="ctr">
              <a:lnSpc>
                <a:spcPts val="4228"/>
              </a:lnSpc>
              <a:spcBef>
                <a:spcPct val="0"/>
              </a:spcBef>
            </a:pPr>
            <a:endParaRPr lang="en-US" sz="3020">
              <a:solidFill>
                <a:srgbClr val="004369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42975"/>
            <a:ext cx="14937977" cy="746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  <a:spcBef>
                <a:spcPct val="0"/>
              </a:spcBef>
            </a:pPr>
            <a:r>
              <a:rPr lang="en-US" sz="4375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2.1 </a:t>
            </a:r>
            <a:r>
              <a:rPr lang="en-US" sz="4375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When Should Preventive Treatment Be Offered?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3406931"/>
            <a:ext cx="5575005" cy="1043699"/>
            <a:chOff x="0" y="0"/>
            <a:chExt cx="1365729" cy="2556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65729" cy="255679"/>
            </a:xfrm>
            <a:custGeom>
              <a:avLst/>
              <a:gdLst/>
              <a:ahLst/>
              <a:cxnLst/>
              <a:rect l="l" t="t" r="r" b="b"/>
              <a:pathLst>
                <a:path w="1365729" h="255679">
                  <a:moveTo>
                    <a:pt x="24996" y="0"/>
                  </a:moveTo>
                  <a:lnTo>
                    <a:pt x="1340732" y="0"/>
                  </a:lnTo>
                  <a:cubicBezTo>
                    <a:pt x="1354537" y="0"/>
                    <a:pt x="1365729" y="11191"/>
                    <a:pt x="1365729" y="24996"/>
                  </a:cubicBezTo>
                  <a:lnTo>
                    <a:pt x="1365729" y="230682"/>
                  </a:lnTo>
                  <a:cubicBezTo>
                    <a:pt x="1365729" y="244487"/>
                    <a:pt x="1354537" y="255679"/>
                    <a:pt x="1340732" y="255679"/>
                  </a:cubicBezTo>
                  <a:lnTo>
                    <a:pt x="24996" y="255679"/>
                  </a:lnTo>
                  <a:cubicBezTo>
                    <a:pt x="11191" y="255679"/>
                    <a:pt x="0" y="244487"/>
                    <a:pt x="0" y="230682"/>
                  </a:cubicBezTo>
                  <a:lnTo>
                    <a:pt x="0" y="24996"/>
                  </a:lnTo>
                  <a:cubicBezTo>
                    <a:pt x="0" y="11191"/>
                    <a:pt x="11191" y="0"/>
                    <a:pt x="24996" y="0"/>
                  </a:cubicBezTo>
                  <a:close/>
                </a:path>
              </a:pathLst>
            </a:custGeom>
            <a:solidFill>
              <a:srgbClr val="F7F4F4"/>
            </a:solidFill>
            <a:ln w="19050" cap="sq">
              <a:solidFill>
                <a:srgbClr val="00436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1365729" cy="350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4690745"/>
            <a:ext cx="5575005" cy="1043699"/>
            <a:chOff x="0" y="0"/>
            <a:chExt cx="1365729" cy="25567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65729" cy="255679"/>
            </a:xfrm>
            <a:custGeom>
              <a:avLst/>
              <a:gdLst/>
              <a:ahLst/>
              <a:cxnLst/>
              <a:rect l="l" t="t" r="r" b="b"/>
              <a:pathLst>
                <a:path w="1365729" h="255679">
                  <a:moveTo>
                    <a:pt x="24996" y="0"/>
                  </a:moveTo>
                  <a:lnTo>
                    <a:pt x="1340732" y="0"/>
                  </a:lnTo>
                  <a:cubicBezTo>
                    <a:pt x="1354537" y="0"/>
                    <a:pt x="1365729" y="11191"/>
                    <a:pt x="1365729" y="24996"/>
                  </a:cubicBezTo>
                  <a:lnTo>
                    <a:pt x="1365729" y="230682"/>
                  </a:lnTo>
                  <a:cubicBezTo>
                    <a:pt x="1365729" y="244487"/>
                    <a:pt x="1354537" y="255679"/>
                    <a:pt x="1340732" y="255679"/>
                  </a:cubicBezTo>
                  <a:lnTo>
                    <a:pt x="24996" y="255679"/>
                  </a:lnTo>
                  <a:cubicBezTo>
                    <a:pt x="11191" y="255679"/>
                    <a:pt x="0" y="244487"/>
                    <a:pt x="0" y="230682"/>
                  </a:cubicBezTo>
                  <a:lnTo>
                    <a:pt x="0" y="24996"/>
                  </a:lnTo>
                  <a:cubicBezTo>
                    <a:pt x="0" y="11191"/>
                    <a:pt x="11191" y="0"/>
                    <a:pt x="24996" y="0"/>
                  </a:cubicBezTo>
                  <a:close/>
                </a:path>
              </a:pathLst>
            </a:custGeom>
            <a:solidFill>
              <a:srgbClr val="F7F4F4"/>
            </a:solidFill>
            <a:ln w="19050" cap="sq">
              <a:solidFill>
                <a:srgbClr val="00436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0"/>
              <a:ext cx="1365729" cy="350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5969975"/>
            <a:ext cx="5575005" cy="1043699"/>
            <a:chOff x="0" y="0"/>
            <a:chExt cx="1365729" cy="25567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65729" cy="255679"/>
            </a:xfrm>
            <a:custGeom>
              <a:avLst/>
              <a:gdLst/>
              <a:ahLst/>
              <a:cxnLst/>
              <a:rect l="l" t="t" r="r" b="b"/>
              <a:pathLst>
                <a:path w="1365729" h="255679">
                  <a:moveTo>
                    <a:pt x="24996" y="0"/>
                  </a:moveTo>
                  <a:lnTo>
                    <a:pt x="1340732" y="0"/>
                  </a:lnTo>
                  <a:cubicBezTo>
                    <a:pt x="1354537" y="0"/>
                    <a:pt x="1365729" y="11191"/>
                    <a:pt x="1365729" y="24996"/>
                  </a:cubicBezTo>
                  <a:lnTo>
                    <a:pt x="1365729" y="230682"/>
                  </a:lnTo>
                  <a:cubicBezTo>
                    <a:pt x="1365729" y="244487"/>
                    <a:pt x="1354537" y="255679"/>
                    <a:pt x="1340732" y="255679"/>
                  </a:cubicBezTo>
                  <a:lnTo>
                    <a:pt x="24996" y="255679"/>
                  </a:lnTo>
                  <a:cubicBezTo>
                    <a:pt x="11191" y="255679"/>
                    <a:pt x="0" y="244487"/>
                    <a:pt x="0" y="230682"/>
                  </a:cubicBezTo>
                  <a:lnTo>
                    <a:pt x="0" y="24996"/>
                  </a:lnTo>
                  <a:cubicBezTo>
                    <a:pt x="0" y="11191"/>
                    <a:pt x="11191" y="0"/>
                    <a:pt x="24996" y="0"/>
                  </a:cubicBezTo>
                  <a:close/>
                </a:path>
              </a:pathLst>
            </a:custGeom>
            <a:solidFill>
              <a:srgbClr val="F7F4F4"/>
            </a:solidFill>
            <a:ln w="19050" cap="sq">
              <a:solidFill>
                <a:srgbClr val="00436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1365729" cy="3509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2063690"/>
            <a:ext cx="13728861" cy="448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 b="1" u="none" strike="noStrike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Preventive therapy </a:t>
            </a:r>
            <a:r>
              <a:rPr lang="en-US" sz="2600" u="none" strike="noStrike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should be considered if a patient experiences: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028700" y="7249204"/>
            <a:ext cx="5575005" cy="1484056"/>
            <a:chOff x="0" y="0"/>
            <a:chExt cx="1365729" cy="3635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65729" cy="363554"/>
            </a:xfrm>
            <a:custGeom>
              <a:avLst/>
              <a:gdLst/>
              <a:ahLst/>
              <a:cxnLst/>
              <a:rect l="l" t="t" r="r" b="b"/>
              <a:pathLst>
                <a:path w="1365729" h="363554">
                  <a:moveTo>
                    <a:pt x="24996" y="0"/>
                  </a:moveTo>
                  <a:lnTo>
                    <a:pt x="1340732" y="0"/>
                  </a:lnTo>
                  <a:cubicBezTo>
                    <a:pt x="1354537" y="0"/>
                    <a:pt x="1365729" y="11191"/>
                    <a:pt x="1365729" y="24996"/>
                  </a:cubicBezTo>
                  <a:lnTo>
                    <a:pt x="1365729" y="338558"/>
                  </a:lnTo>
                  <a:cubicBezTo>
                    <a:pt x="1365729" y="352363"/>
                    <a:pt x="1354537" y="363554"/>
                    <a:pt x="1340732" y="363554"/>
                  </a:cubicBezTo>
                  <a:lnTo>
                    <a:pt x="24996" y="363554"/>
                  </a:lnTo>
                  <a:cubicBezTo>
                    <a:pt x="11191" y="363554"/>
                    <a:pt x="0" y="352363"/>
                    <a:pt x="0" y="338558"/>
                  </a:cubicBezTo>
                  <a:lnTo>
                    <a:pt x="0" y="24996"/>
                  </a:lnTo>
                  <a:cubicBezTo>
                    <a:pt x="0" y="11191"/>
                    <a:pt x="11191" y="0"/>
                    <a:pt x="24996" y="0"/>
                  </a:cubicBezTo>
                  <a:close/>
                </a:path>
              </a:pathLst>
            </a:custGeom>
            <a:solidFill>
              <a:srgbClr val="F7F4F4"/>
            </a:solidFill>
            <a:ln w="19050" cap="sq">
              <a:solidFill>
                <a:srgbClr val="004369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1365729" cy="458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186599" y="3661264"/>
            <a:ext cx="5259207" cy="449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Frequent attacks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6599" y="4942786"/>
            <a:ext cx="5259207" cy="449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Disability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86599" y="6232426"/>
            <a:ext cx="5259207" cy="449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Medication overuse risk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86599" y="7511655"/>
            <a:ext cx="5259207" cy="87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7"/>
              </a:lnSpc>
              <a:spcBef>
                <a:spcPct val="0"/>
              </a:spcBef>
            </a:pPr>
            <a:r>
              <a:rPr lang="en-US" sz="2412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Inadequate response to acute treatment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34127" y="3689839"/>
            <a:ext cx="6549117" cy="42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61"/>
              </a:lnSpc>
              <a:spcBef>
                <a:spcPct val="0"/>
              </a:spcBef>
            </a:pPr>
            <a:r>
              <a:rPr lang="en-US" sz="2472" b="1" i="1">
                <a:solidFill>
                  <a:srgbClr val="00000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 ≥4 </a:t>
            </a:r>
            <a:r>
              <a:rPr lang="en-US" sz="2472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migraine days per month.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32209" y="4971800"/>
            <a:ext cx="6725352" cy="85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61"/>
              </a:lnSpc>
              <a:spcBef>
                <a:spcPct val="0"/>
              </a:spcBef>
            </a:pPr>
            <a:r>
              <a:rPr lang="en-US" sz="2472" b="1" i="1">
                <a:solidFill>
                  <a:srgbClr val="000000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≥3</a:t>
            </a:r>
            <a:r>
              <a:rPr lang="en-US" sz="2472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 migraine days per month and attacks that severely impact daily activities.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34127" y="6261001"/>
            <a:ext cx="10102597" cy="42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  <a:spcBef>
                <a:spcPct val="0"/>
              </a:spcBef>
            </a:pPr>
            <a:r>
              <a:rPr lang="en-US" sz="2472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Frequent use of acute treatments.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34127" y="7540230"/>
            <a:ext cx="7613542" cy="854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  <a:spcBef>
                <a:spcPct val="0"/>
              </a:spcBef>
            </a:pPr>
            <a:r>
              <a:rPr lang="en-US" sz="2472" i="1">
                <a:solidFill>
                  <a:srgbClr val="000000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If relief is not achieved with first-line medications or if acute treatments are intolerable or contraindicated. </a:t>
            </a:r>
          </a:p>
        </p:txBody>
      </p:sp>
      <p:sp>
        <p:nvSpPr>
          <p:cNvPr id="24" name="AutoShape 24"/>
          <p:cNvSpPr/>
          <p:nvPr/>
        </p:nvSpPr>
        <p:spPr>
          <a:xfrm>
            <a:off x="6892356" y="3928780"/>
            <a:ext cx="853120" cy="0"/>
          </a:xfrm>
          <a:prstGeom prst="line">
            <a:avLst/>
          </a:prstGeom>
          <a:ln w="38100" cap="flat">
            <a:solidFill>
              <a:srgbClr val="44769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>
            <a:off x="6892356" y="5233076"/>
            <a:ext cx="853120" cy="0"/>
          </a:xfrm>
          <a:prstGeom prst="line">
            <a:avLst/>
          </a:prstGeom>
          <a:ln w="38100" cap="flat">
            <a:solidFill>
              <a:srgbClr val="44769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6892356" y="6471343"/>
            <a:ext cx="853120" cy="0"/>
          </a:xfrm>
          <a:prstGeom prst="line">
            <a:avLst/>
          </a:prstGeom>
          <a:ln w="38100" cap="flat">
            <a:solidFill>
              <a:srgbClr val="44769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AutoShape 27"/>
          <p:cNvSpPr/>
          <p:nvPr/>
        </p:nvSpPr>
        <p:spPr>
          <a:xfrm>
            <a:off x="6892356" y="7801506"/>
            <a:ext cx="853120" cy="0"/>
          </a:xfrm>
          <a:prstGeom prst="line">
            <a:avLst/>
          </a:prstGeom>
          <a:ln w="38100" cap="flat">
            <a:solidFill>
              <a:srgbClr val="447691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8652" y="632367"/>
            <a:ext cx="4899210" cy="10479593"/>
          </a:xfrm>
          <a:custGeom>
            <a:avLst/>
            <a:gdLst/>
            <a:ahLst/>
            <a:cxnLst/>
            <a:rect l="l" t="t" r="r" b="b"/>
            <a:pathLst>
              <a:path w="4899210" h="10479593">
                <a:moveTo>
                  <a:pt x="0" y="0"/>
                </a:moveTo>
                <a:lnTo>
                  <a:pt x="4899210" y="0"/>
                </a:lnTo>
                <a:lnTo>
                  <a:pt x="4899210" y="10479593"/>
                </a:lnTo>
                <a:lnTo>
                  <a:pt x="0" y="10479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401016" y="7193524"/>
            <a:ext cx="7761356" cy="1226576"/>
            <a:chOff x="0" y="0"/>
            <a:chExt cx="3303474" cy="3692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03474" cy="369255"/>
            </a:xfrm>
            <a:custGeom>
              <a:avLst/>
              <a:gdLst/>
              <a:ahLst/>
              <a:cxnLst/>
              <a:rect l="l" t="t" r="r" b="b"/>
              <a:pathLst>
                <a:path w="3303474" h="369255">
                  <a:moveTo>
                    <a:pt x="15261" y="0"/>
                  </a:moveTo>
                  <a:lnTo>
                    <a:pt x="3288213" y="0"/>
                  </a:lnTo>
                  <a:cubicBezTo>
                    <a:pt x="3292261" y="0"/>
                    <a:pt x="3296143" y="1608"/>
                    <a:pt x="3299004" y="4470"/>
                  </a:cubicBezTo>
                  <a:cubicBezTo>
                    <a:pt x="3301867" y="7332"/>
                    <a:pt x="3303474" y="11214"/>
                    <a:pt x="3303474" y="15261"/>
                  </a:cubicBezTo>
                  <a:lnTo>
                    <a:pt x="3303474" y="353994"/>
                  </a:lnTo>
                  <a:cubicBezTo>
                    <a:pt x="3303474" y="362422"/>
                    <a:pt x="3296642" y="369255"/>
                    <a:pt x="3288213" y="369255"/>
                  </a:cubicBezTo>
                  <a:lnTo>
                    <a:pt x="15261" y="369255"/>
                  </a:lnTo>
                  <a:cubicBezTo>
                    <a:pt x="6833" y="369255"/>
                    <a:pt x="0" y="362422"/>
                    <a:pt x="0" y="353994"/>
                  </a:cubicBezTo>
                  <a:lnTo>
                    <a:pt x="0" y="15261"/>
                  </a:lnTo>
                  <a:cubicBezTo>
                    <a:pt x="0" y="11214"/>
                    <a:pt x="1608" y="7332"/>
                    <a:pt x="4470" y="4470"/>
                  </a:cubicBezTo>
                  <a:cubicBezTo>
                    <a:pt x="7332" y="1608"/>
                    <a:pt x="11214" y="0"/>
                    <a:pt x="15261" y="0"/>
                  </a:cubicBezTo>
                  <a:close/>
                </a:path>
              </a:pathLst>
            </a:custGeom>
            <a:solidFill>
              <a:srgbClr val="A1D4E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0"/>
              <a:ext cx="3303474" cy="4645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740023" y="7391170"/>
            <a:ext cx="625397" cy="625397"/>
          </a:xfrm>
          <a:custGeom>
            <a:avLst/>
            <a:gdLst/>
            <a:ahLst/>
            <a:cxnLst/>
            <a:rect l="l" t="t" r="r" b="b"/>
            <a:pathLst>
              <a:path w="625397" h="625397">
                <a:moveTo>
                  <a:pt x="0" y="0"/>
                </a:moveTo>
                <a:lnTo>
                  <a:pt x="625397" y="0"/>
                </a:lnTo>
                <a:lnTo>
                  <a:pt x="625397" y="625397"/>
                </a:lnTo>
                <a:lnTo>
                  <a:pt x="0" y="62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6401016" y="2094102"/>
            <a:ext cx="11268291" cy="90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358"/>
              </a:lnSpc>
              <a:spcBef>
                <a:spcPct val="0"/>
              </a:spcBef>
            </a:pPr>
            <a:r>
              <a:rPr lang="en-US" sz="5255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2.2</a:t>
            </a:r>
            <a:r>
              <a:rPr lang="en-US" sz="5255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“4 or More? Shut the Door!”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1016" y="3785919"/>
            <a:ext cx="7761356" cy="264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2"/>
              </a:lnSpc>
              <a:spcBef>
                <a:spcPct val="0"/>
              </a:spcBef>
            </a:pPr>
            <a:r>
              <a:rPr lang="en-US" sz="297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“4 or More? Shut the Door!” </a:t>
            </a: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emphasizes that when patients experience </a:t>
            </a:r>
            <a:r>
              <a:rPr lang="en-US" sz="2973" u="sng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four or more migraine days per month</a:t>
            </a: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, it’s time to </a:t>
            </a:r>
            <a:r>
              <a:rPr lang="en-US" sz="297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shut the door</a:t>
            </a: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 on worsening migraine by starting preventive measures.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90174" y="7393044"/>
            <a:ext cx="6129879" cy="8437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77"/>
              </a:lnSpc>
              <a:spcBef>
                <a:spcPct val="0"/>
              </a:spcBef>
            </a:pPr>
            <a:r>
              <a:rPr lang="en-US" sz="2412" b="1" dirty="0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Check out the downloadable graphic on the website to learn more!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212250"/>
            <a:ext cx="1828678" cy="1399770"/>
          </a:xfrm>
          <a:custGeom>
            <a:avLst/>
            <a:gdLst/>
            <a:ahLst/>
            <a:cxnLst/>
            <a:rect l="l" t="t" r="r" b="b"/>
            <a:pathLst>
              <a:path w="1828678" h="1399770">
                <a:moveTo>
                  <a:pt x="0" y="0"/>
                </a:moveTo>
                <a:lnTo>
                  <a:pt x="1828678" y="0"/>
                </a:lnTo>
                <a:lnTo>
                  <a:pt x="1828678" y="1399770"/>
                </a:lnTo>
                <a:lnTo>
                  <a:pt x="0" y="13997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363469"/>
            <a:ext cx="8934483" cy="2648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2"/>
              </a:lnSpc>
              <a:spcBef>
                <a:spcPct val="0"/>
              </a:spcBef>
            </a:pPr>
            <a:r>
              <a:rPr lang="en-US" sz="2973" strike="noStrike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MOH occurs when acute migraine medications (like triptans, NSAIDs, etc.) are used too frequently, leading to </a:t>
            </a:r>
            <a:r>
              <a:rPr lang="en-US" sz="2973" b="1" strike="noStrike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worsened headaches over time</a:t>
            </a:r>
            <a:r>
              <a:rPr lang="en-US" sz="2973" strike="noStrike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, even when the medication isn’t being used to treat migraine.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422069" y="5600916"/>
            <a:ext cx="5837231" cy="308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9"/>
              </a:lnSpc>
            </a:pPr>
            <a:r>
              <a:rPr lang="en-US" sz="2499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Sometimes, MOH is also refferred to as Medication Adaption Headache (MAH). Using this language reduces stigma and emphasizes the body's physiological adjustment to frequent medication use </a:t>
            </a:r>
            <a:r>
              <a:rPr lang="en-US" sz="2499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rather than blaming the patient for overuse.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749431" y="4336231"/>
            <a:ext cx="550986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</a:pPr>
            <a:r>
              <a:rPr lang="en-US" sz="2799" b="1">
                <a:solidFill>
                  <a:srgbClr val="004369"/>
                </a:solidFill>
                <a:latin typeface="Aileron Bold"/>
                <a:ea typeface="Aileron Bold"/>
                <a:cs typeface="Aileron Bold"/>
                <a:sym typeface="Aileron Bold"/>
              </a:rPr>
              <a:t>*Also known as Medication Adaption Headache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14425"/>
            <a:ext cx="9602681" cy="2679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97"/>
              </a:lnSpc>
            </a:pPr>
            <a:r>
              <a:rPr lang="en-US" sz="6539" b="1" u="none" strike="noStrike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2.3</a:t>
            </a:r>
            <a:r>
              <a:rPr lang="en-US" sz="6539" b="1" u="none" strike="noStrike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Preventing Medication-Overuse Headache (MOH)*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10969" y="1580437"/>
            <a:ext cx="15866062" cy="65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60"/>
              </a:lnSpc>
            </a:pPr>
            <a:r>
              <a:rPr lang="en-US" sz="4636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Strategies to </a:t>
            </a:r>
            <a:r>
              <a:rPr lang="en-US" sz="4636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Prevent</a:t>
            </a:r>
            <a:r>
              <a:rPr lang="en-US" sz="4636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Medication Adaption Headache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46431" y="3449776"/>
            <a:ext cx="16230600" cy="5027805"/>
            <a:chOff x="0" y="0"/>
            <a:chExt cx="21640800" cy="6703740"/>
          </a:xfrm>
        </p:grpSpPr>
        <p:sp>
          <p:nvSpPr>
            <p:cNvPr id="4" name="Freeform 4"/>
            <p:cNvSpPr/>
            <p:nvPr/>
          </p:nvSpPr>
          <p:spPr>
            <a:xfrm>
              <a:off x="798335" y="0"/>
              <a:ext cx="1890016" cy="1890016"/>
            </a:xfrm>
            <a:custGeom>
              <a:avLst/>
              <a:gdLst/>
              <a:ahLst/>
              <a:cxnLst/>
              <a:rect l="l" t="t" r="r" b="b"/>
              <a:pathLst>
                <a:path w="1890016" h="1890016">
                  <a:moveTo>
                    <a:pt x="0" y="0"/>
                  </a:moveTo>
                  <a:lnTo>
                    <a:pt x="1890017" y="0"/>
                  </a:lnTo>
                  <a:lnTo>
                    <a:pt x="1890017" y="1890016"/>
                  </a:lnTo>
                  <a:lnTo>
                    <a:pt x="0" y="189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5336863" y="0"/>
              <a:ext cx="1890016" cy="1890016"/>
            </a:xfrm>
            <a:custGeom>
              <a:avLst/>
              <a:gdLst/>
              <a:ahLst/>
              <a:cxnLst/>
              <a:rect l="l" t="t" r="r" b="b"/>
              <a:pathLst>
                <a:path w="1890016" h="1890016">
                  <a:moveTo>
                    <a:pt x="0" y="0"/>
                  </a:moveTo>
                  <a:lnTo>
                    <a:pt x="1890017" y="0"/>
                  </a:lnTo>
                  <a:lnTo>
                    <a:pt x="1890017" y="1890016"/>
                  </a:lnTo>
                  <a:lnTo>
                    <a:pt x="0" y="189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4413920" y="0"/>
              <a:ext cx="1890016" cy="1890016"/>
            </a:xfrm>
            <a:custGeom>
              <a:avLst/>
              <a:gdLst/>
              <a:ahLst/>
              <a:cxnLst/>
              <a:rect l="l" t="t" r="r" b="b"/>
              <a:pathLst>
                <a:path w="1890016" h="1890016">
                  <a:moveTo>
                    <a:pt x="0" y="0"/>
                  </a:moveTo>
                  <a:lnTo>
                    <a:pt x="1890017" y="0"/>
                  </a:lnTo>
                  <a:lnTo>
                    <a:pt x="1890017" y="1890016"/>
                  </a:lnTo>
                  <a:lnTo>
                    <a:pt x="0" y="189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9875392" y="0"/>
              <a:ext cx="1890016" cy="1890016"/>
            </a:xfrm>
            <a:custGeom>
              <a:avLst/>
              <a:gdLst/>
              <a:ahLst/>
              <a:cxnLst/>
              <a:rect l="l" t="t" r="r" b="b"/>
              <a:pathLst>
                <a:path w="1890016" h="1890016">
                  <a:moveTo>
                    <a:pt x="0" y="0"/>
                  </a:moveTo>
                  <a:lnTo>
                    <a:pt x="1890016" y="0"/>
                  </a:lnTo>
                  <a:lnTo>
                    <a:pt x="1890016" y="1890016"/>
                  </a:lnTo>
                  <a:lnTo>
                    <a:pt x="0" y="189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8952448" y="0"/>
              <a:ext cx="1890016" cy="1890016"/>
            </a:xfrm>
            <a:custGeom>
              <a:avLst/>
              <a:gdLst/>
              <a:ahLst/>
              <a:cxnLst/>
              <a:rect l="l" t="t" r="r" b="b"/>
              <a:pathLst>
                <a:path w="1890016" h="1890016">
                  <a:moveTo>
                    <a:pt x="0" y="0"/>
                  </a:moveTo>
                  <a:lnTo>
                    <a:pt x="1890017" y="0"/>
                  </a:lnTo>
                  <a:lnTo>
                    <a:pt x="1890017" y="1890016"/>
                  </a:lnTo>
                  <a:lnTo>
                    <a:pt x="0" y="1890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68838" y="484144"/>
              <a:ext cx="949012" cy="921728"/>
            </a:xfrm>
            <a:custGeom>
              <a:avLst/>
              <a:gdLst/>
              <a:ahLst/>
              <a:cxnLst/>
              <a:rect l="l" t="t" r="r" b="b"/>
              <a:pathLst>
                <a:path w="949012" h="921728">
                  <a:moveTo>
                    <a:pt x="0" y="0"/>
                  </a:moveTo>
                  <a:lnTo>
                    <a:pt x="949011" y="0"/>
                  </a:lnTo>
                  <a:lnTo>
                    <a:pt x="949011" y="921728"/>
                  </a:lnTo>
                  <a:lnTo>
                    <a:pt x="0" y="921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 flipV="1">
              <a:off x="2898720" y="945008"/>
              <a:ext cx="2166790" cy="0"/>
            </a:xfrm>
            <a:prstGeom prst="line">
              <a:avLst/>
            </a:prstGeom>
            <a:ln w="50800" cap="flat">
              <a:solidFill>
                <a:srgbClr val="AEAEA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7442780" y="970408"/>
              <a:ext cx="2166790" cy="0"/>
            </a:xfrm>
            <a:prstGeom prst="line">
              <a:avLst/>
            </a:prstGeom>
            <a:ln w="50800" cap="flat">
              <a:solidFill>
                <a:srgbClr val="AEAEA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12032108" y="919608"/>
              <a:ext cx="2166790" cy="0"/>
            </a:xfrm>
            <a:prstGeom prst="line">
              <a:avLst/>
            </a:prstGeom>
            <a:ln w="50800" cap="flat">
              <a:solidFill>
                <a:srgbClr val="AEAEA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/>
            <p:nvPr/>
          </p:nvSpPr>
          <p:spPr>
            <a:xfrm flipV="1">
              <a:off x="16519837" y="945008"/>
              <a:ext cx="2166790" cy="0"/>
            </a:xfrm>
            <a:prstGeom prst="line">
              <a:avLst/>
            </a:prstGeom>
            <a:ln w="50800" cap="flat">
              <a:solidFill>
                <a:srgbClr val="AEAEAE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5635536" y="484144"/>
              <a:ext cx="1237218" cy="921728"/>
            </a:xfrm>
            <a:custGeom>
              <a:avLst/>
              <a:gdLst/>
              <a:ahLst/>
              <a:cxnLst/>
              <a:rect l="l" t="t" r="r" b="b"/>
              <a:pathLst>
                <a:path w="1237218" h="921728">
                  <a:moveTo>
                    <a:pt x="0" y="0"/>
                  </a:moveTo>
                  <a:lnTo>
                    <a:pt x="1237218" y="0"/>
                  </a:lnTo>
                  <a:lnTo>
                    <a:pt x="1237218" y="921728"/>
                  </a:lnTo>
                  <a:lnTo>
                    <a:pt x="0" y="9217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4796040" y="295358"/>
              <a:ext cx="1130294" cy="1110514"/>
            </a:xfrm>
            <a:custGeom>
              <a:avLst/>
              <a:gdLst/>
              <a:ahLst/>
              <a:cxnLst/>
              <a:rect l="l" t="t" r="r" b="b"/>
              <a:pathLst>
                <a:path w="1130294" h="1110514">
                  <a:moveTo>
                    <a:pt x="0" y="0"/>
                  </a:moveTo>
                  <a:lnTo>
                    <a:pt x="1130294" y="0"/>
                  </a:lnTo>
                  <a:lnTo>
                    <a:pt x="1130294" y="1110514"/>
                  </a:lnTo>
                  <a:lnTo>
                    <a:pt x="0" y="11105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9288770" y="421069"/>
              <a:ext cx="1217373" cy="1098679"/>
            </a:xfrm>
            <a:custGeom>
              <a:avLst/>
              <a:gdLst/>
              <a:ahLst/>
              <a:cxnLst/>
              <a:rect l="l" t="t" r="r" b="b"/>
              <a:pathLst>
                <a:path w="1217373" h="1098679">
                  <a:moveTo>
                    <a:pt x="0" y="0"/>
                  </a:moveTo>
                  <a:lnTo>
                    <a:pt x="1217373" y="0"/>
                  </a:lnTo>
                  <a:lnTo>
                    <a:pt x="1217373" y="1098679"/>
                  </a:lnTo>
                  <a:lnTo>
                    <a:pt x="0" y="1098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0329943" y="448405"/>
              <a:ext cx="993206" cy="993206"/>
            </a:xfrm>
            <a:custGeom>
              <a:avLst/>
              <a:gdLst/>
              <a:ahLst/>
              <a:cxnLst/>
              <a:rect l="l" t="t" r="r" b="b"/>
              <a:pathLst>
                <a:path w="993206" h="993206">
                  <a:moveTo>
                    <a:pt x="0" y="0"/>
                  </a:moveTo>
                  <a:lnTo>
                    <a:pt x="993206" y="0"/>
                  </a:lnTo>
                  <a:lnTo>
                    <a:pt x="993206" y="993206"/>
                  </a:lnTo>
                  <a:lnTo>
                    <a:pt x="0" y="993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491785"/>
              <a:ext cx="3486687" cy="102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b="1" spc="42">
                  <a:solidFill>
                    <a:srgbClr val="29406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Limit acute medication use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52056" y="3874756"/>
              <a:ext cx="2982574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No more than </a:t>
              </a:r>
              <a:r>
                <a:rPr lang="en-US" sz="1800" b="1" spc="36">
                  <a:solidFill>
                    <a:srgbClr val="19191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2–3</a:t>
              </a: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days per week.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538528" y="2491785"/>
              <a:ext cx="3486687" cy="102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b="1" spc="42">
                  <a:solidFill>
                    <a:srgbClr val="29406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Monitor use of painkillers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790585" y="3874756"/>
              <a:ext cx="2982574" cy="1337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Avoid frequent use of opioids and analgesics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77057" y="2491785"/>
              <a:ext cx="3486687" cy="1560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b="1" spc="42">
                  <a:solidFill>
                    <a:srgbClr val="29406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Use preventive treatments when needed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335259" y="4514836"/>
              <a:ext cx="2982574" cy="880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Reduces reliance on acute medications.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3617843" y="2491785"/>
              <a:ext cx="3486687" cy="1560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b="1" spc="42">
                  <a:solidFill>
                    <a:srgbClr val="29406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Educate patients on rebound headaches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3636590" y="4514836"/>
              <a:ext cx="3444677" cy="1337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Ensure they understand the risks of overuse and strategies to prevent it.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8154113" y="2491785"/>
              <a:ext cx="3486687" cy="1026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0"/>
                </a:lnSpc>
              </a:pPr>
              <a:r>
                <a:rPr lang="en-US" sz="2100" b="1" spc="42">
                  <a:solidFill>
                    <a:srgbClr val="294069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Explore newer medications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8196123" y="3994830"/>
              <a:ext cx="3444677" cy="27089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00"/>
                </a:lnSpc>
              </a:pPr>
              <a:r>
                <a:rPr lang="en-US" sz="1800" spc="36">
                  <a:solidFill>
                    <a:srgbClr val="191919"/>
                  </a:solidFill>
                  <a:latin typeface="Aileron"/>
                  <a:ea typeface="Aileron"/>
                  <a:cs typeface="Aileron"/>
                  <a:sym typeface="Aileron"/>
                </a:rPr>
                <a:t> Newer medications for acute migraine, like gepants, may not cause medication adaption headache </a:t>
              </a:r>
            </a:p>
            <a:p>
              <a:pPr algn="ctr">
                <a:lnSpc>
                  <a:spcPts val="2700"/>
                </a:lnSpc>
              </a:pPr>
              <a:endParaRPr lang="en-US" sz="1800" spc="36">
                <a:solidFill>
                  <a:srgbClr val="191919"/>
                </a:solidFill>
                <a:latin typeface="Aileron"/>
                <a:ea typeface="Aileron"/>
                <a:cs typeface="Aileron"/>
                <a:sym typeface="Aileron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86588" y="2879727"/>
            <a:ext cx="5094673" cy="50946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F4F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718032" y="3910976"/>
            <a:ext cx="6161718" cy="6072093"/>
          </a:xfrm>
          <a:custGeom>
            <a:avLst/>
            <a:gdLst/>
            <a:ahLst/>
            <a:cxnLst/>
            <a:rect l="l" t="t" r="r" b="b"/>
            <a:pathLst>
              <a:path w="6161718" h="6072093">
                <a:moveTo>
                  <a:pt x="0" y="0"/>
                </a:moveTo>
                <a:lnTo>
                  <a:pt x="6161717" y="0"/>
                </a:lnTo>
                <a:lnTo>
                  <a:pt x="6161717" y="6072093"/>
                </a:lnTo>
                <a:lnTo>
                  <a:pt x="0" y="60720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1085850"/>
            <a:ext cx="9831010" cy="1317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6"/>
              </a:lnSpc>
            </a:pPr>
            <a:r>
              <a:rPr lang="en-US" sz="4828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2.4</a:t>
            </a:r>
            <a:r>
              <a:rPr lang="en-US" sz="4828" b="1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Reducing Attack Frequency &amp; Preventing Progression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922239"/>
            <a:ext cx="8367356" cy="1600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62"/>
              </a:lnSpc>
              <a:spcBef>
                <a:spcPct val="0"/>
              </a:spcBef>
            </a:pP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Early preventive treatment can stop episodic migraines from becoming </a:t>
            </a:r>
            <a:r>
              <a:rPr lang="en-US" sz="297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chronic migraines</a:t>
            </a: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 (</a:t>
            </a:r>
            <a:r>
              <a:rPr lang="en-US" sz="2973" b="1">
                <a:solidFill>
                  <a:srgbClr val="004369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≥15</a:t>
            </a:r>
            <a:r>
              <a:rPr lang="en-US" sz="2973">
                <a:solidFill>
                  <a:srgbClr val="004369"/>
                </a:solidFill>
                <a:latin typeface="Codec Pro"/>
                <a:ea typeface="Codec Pro"/>
                <a:cs typeface="Codec Pro"/>
                <a:sym typeface="Codec Pro"/>
              </a:rPr>
              <a:t> headache days/month).</a:t>
            </a:r>
          </a:p>
        </p:txBody>
      </p:sp>
      <p:sp>
        <p:nvSpPr>
          <p:cNvPr id="8" name="AutoShape 8"/>
          <p:cNvSpPr/>
          <p:nvPr/>
        </p:nvSpPr>
        <p:spPr>
          <a:xfrm>
            <a:off x="9144000" y="3775067"/>
            <a:ext cx="2721958" cy="402515"/>
          </a:xfrm>
          <a:prstGeom prst="line">
            <a:avLst/>
          </a:prstGeom>
          <a:ln w="38100" cap="flat">
            <a:solidFill>
              <a:srgbClr val="AEAEAE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5379438"/>
            <a:ext cx="9570669" cy="2985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5"/>
              </a:lnSpc>
            </a:pPr>
            <a:r>
              <a:rPr lang="en-US" sz="24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By recognizing </a:t>
            </a:r>
            <a:r>
              <a:rPr lang="en-US" sz="2418" b="1">
                <a:solidFill>
                  <a:srgbClr val="000000"/>
                </a:solidFill>
                <a:latin typeface="Aileron Bold"/>
                <a:ea typeface="Aileron Bold"/>
                <a:cs typeface="Aileron Bold"/>
                <a:sym typeface="Aileron Bold"/>
              </a:rPr>
              <a:t>when to start preventive treatment</a:t>
            </a:r>
            <a:r>
              <a:rPr lang="en-US" sz="24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 and following strategies to reduce medication overuse, patients can take control of their migraine before it worsens.</a:t>
            </a:r>
          </a:p>
          <a:p>
            <a:pPr algn="l">
              <a:lnSpc>
                <a:spcPts val="3385"/>
              </a:lnSpc>
            </a:pPr>
            <a:endParaRPr lang="en-US" sz="2418">
              <a:solidFill>
                <a:srgbClr val="000000"/>
              </a:solidFill>
              <a:latin typeface="Aileron"/>
              <a:ea typeface="Aileron"/>
              <a:cs typeface="Aileron"/>
              <a:sym typeface="Aileron"/>
            </a:endParaRPr>
          </a:p>
          <a:p>
            <a:pPr algn="l">
              <a:lnSpc>
                <a:spcPts val="3385"/>
              </a:lnSpc>
              <a:spcBef>
                <a:spcPct val="0"/>
              </a:spcBef>
            </a:pPr>
            <a:r>
              <a:rPr lang="en-US" sz="2418">
                <a:solidFill>
                  <a:srgbClr val="000000"/>
                </a:solidFill>
                <a:latin typeface="Aileron"/>
                <a:ea typeface="Aileron"/>
                <a:cs typeface="Aileron"/>
                <a:sym typeface="Aileron"/>
              </a:rPr>
              <a:t>Through a combination of awareness, lifestyle adjustments, and appropriate treatment options, healthcare providers can help reduce the burden of migraine and improve patient quality of life.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1483275"/>
            <a:ext cx="9490125" cy="949012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9F0F7">
                <a:alpha val="46667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51703" y="3167180"/>
            <a:ext cx="9110138" cy="2647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69"/>
              </a:lnSpc>
              <a:spcBef>
                <a:spcPct val="0"/>
              </a:spcBef>
            </a:pPr>
            <a:r>
              <a:rPr lang="en-US" sz="3763">
                <a:solidFill>
                  <a:srgbClr val="294069"/>
                </a:solidFill>
                <a:latin typeface="Aileron"/>
                <a:ea typeface="Aileron"/>
                <a:cs typeface="Aileron"/>
                <a:sym typeface="Aileron"/>
              </a:rPr>
              <a:t>“I see so much alignment between the questions that patients are asking and, and the questions that providers are asking...We all want migraine to be better.”</a:t>
            </a:r>
          </a:p>
        </p:txBody>
      </p:sp>
      <p:sp>
        <p:nvSpPr>
          <p:cNvPr id="6" name="Freeform 6">
            <a:hlinkClick r:id="rId2"/>
          </p:cNvPr>
          <p:cNvSpPr/>
          <p:nvPr/>
        </p:nvSpPr>
        <p:spPr>
          <a:xfrm>
            <a:off x="1498426" y="8003404"/>
            <a:ext cx="839994" cy="839994"/>
          </a:xfrm>
          <a:custGeom>
            <a:avLst/>
            <a:gdLst/>
            <a:ahLst/>
            <a:cxnLst/>
            <a:rect l="l" t="t" r="r" b="b"/>
            <a:pathLst>
              <a:path w="839994" h="839994">
                <a:moveTo>
                  <a:pt x="0" y="0"/>
                </a:moveTo>
                <a:lnTo>
                  <a:pt x="839994" y="0"/>
                </a:lnTo>
                <a:lnTo>
                  <a:pt x="839994" y="839994"/>
                </a:lnTo>
                <a:lnTo>
                  <a:pt x="0" y="8399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498426" y="3080114"/>
            <a:ext cx="4411529" cy="4411529"/>
          </a:xfrm>
          <a:custGeom>
            <a:avLst/>
            <a:gdLst/>
            <a:ahLst/>
            <a:cxnLst/>
            <a:rect l="l" t="t" r="r" b="b"/>
            <a:pathLst>
              <a:path w="4411529" h="4411529">
                <a:moveTo>
                  <a:pt x="0" y="0"/>
                </a:moveTo>
                <a:lnTo>
                  <a:pt x="4411529" y="0"/>
                </a:lnTo>
                <a:lnTo>
                  <a:pt x="4411529" y="4411529"/>
                </a:lnTo>
                <a:lnTo>
                  <a:pt x="0" y="44115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82765" y="1247107"/>
            <a:ext cx="12927723" cy="815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653"/>
              </a:lnSpc>
              <a:spcBef>
                <a:spcPct val="0"/>
              </a:spcBef>
            </a:pPr>
            <a:r>
              <a:rPr lang="en-US" sz="4752" b="1">
                <a:solidFill>
                  <a:srgbClr val="447691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2.5 </a:t>
            </a:r>
            <a:r>
              <a:rPr lang="en-US" sz="4752" b="1" u="none" strike="noStrike">
                <a:solidFill>
                  <a:srgbClr val="004369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What Your Patients Want You to Know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51703" y="6336774"/>
            <a:ext cx="12153994" cy="55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16"/>
              </a:lnSpc>
              <a:spcBef>
                <a:spcPct val="0"/>
              </a:spcBef>
            </a:pPr>
            <a:r>
              <a:rPr lang="en-US" sz="3225" b="1" i="1">
                <a:solidFill>
                  <a:srgbClr val="004369"/>
                </a:solidFill>
                <a:latin typeface="Aileron Bold Italics"/>
                <a:ea typeface="Aileron Bold Italics"/>
                <a:cs typeface="Aileron Bold Italics"/>
                <a:sym typeface="Aileron Bold Italics"/>
              </a:rPr>
              <a:t>-Erik, Migraine Patient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83467" y="8132622"/>
            <a:ext cx="3094490" cy="383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120"/>
              </a:lnSpc>
              <a:spcBef>
                <a:spcPct val="0"/>
              </a:spcBef>
            </a:pPr>
            <a:r>
              <a:rPr lang="en-US" sz="2229" b="1" u="sng" dirty="0">
                <a:solidFill>
                  <a:srgbClr val="294069"/>
                </a:solidFill>
                <a:latin typeface="Mont Bold"/>
                <a:ea typeface="Mont Bold"/>
                <a:cs typeface="Mont Bold"/>
                <a:sym typeface="Mont Bold"/>
                <a:hlinkClick r:id="rId2"/>
              </a:rPr>
              <a:t>Listen to learn more</a:t>
            </a:r>
            <a:endParaRPr lang="en-US" sz="2229" b="1" u="sng" dirty="0">
              <a:solidFill>
                <a:srgbClr val="294069"/>
              </a:solidFill>
              <a:latin typeface="Mont Bold"/>
              <a:ea typeface="Mont Bold"/>
              <a:cs typeface="Mont Bold"/>
              <a:sym typeface="Mont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626</Words>
  <Application>Microsoft Office PowerPoint</Application>
  <PresentationFormat>Custom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Codec Pro</vt:lpstr>
      <vt:lpstr>Aileron Ultra-Bold</vt:lpstr>
      <vt:lpstr>Aileron Bold</vt:lpstr>
      <vt:lpstr>Codec Pro Bold</vt:lpstr>
      <vt:lpstr>Garet Italics</vt:lpstr>
      <vt:lpstr>Aileron</vt:lpstr>
      <vt:lpstr>Arial</vt:lpstr>
      <vt:lpstr>DM Sans</vt:lpstr>
      <vt:lpstr>Aileron Bold Italics</vt:lpstr>
      <vt:lpstr>Garet Bold</vt:lpstr>
      <vt:lpstr>Mont Bold</vt:lpstr>
      <vt:lpstr>Garet</vt:lpstr>
      <vt:lpstr>Canva Sans Bold</vt:lpstr>
      <vt:lpstr>Calibri</vt:lpstr>
      <vt:lpstr>Aileron Italics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Up-End Migraine Module 2</dc:title>
  <dc:creator>Erik Stone</dc:creator>
  <cp:lastModifiedBy>Erik Stone</cp:lastModifiedBy>
  <cp:revision>2</cp:revision>
  <dcterms:created xsi:type="dcterms:W3CDTF">2006-08-16T00:00:00Z</dcterms:created>
  <dcterms:modified xsi:type="dcterms:W3CDTF">2025-05-30T19:38:08Z</dcterms:modified>
  <dc:identifier>DAGfwacBxLA</dc:identifier>
</cp:coreProperties>
</file>