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ileron Ultra-Bold" panose="020B0604020202020204" charset="0"/>
      <p:regular r:id="rId11"/>
    </p:embeddedFont>
    <p:embeddedFont>
      <p:font typeface="Canva Sans Bold" panose="020B0803030501040103" pitchFamily="34" charset="0"/>
      <p:regular r:id="rId12"/>
      <p:bold r:id="rId13"/>
    </p:embeddedFont>
    <p:embeddedFont>
      <p:font typeface="Codec Pro" panose="020B0604020202020204" charset="0"/>
      <p:regular r:id="rId14"/>
    </p:embeddedFont>
    <p:embeddedFont>
      <p:font typeface="Codec Pro Bold" panose="020B0604020202020204" charset="0"/>
      <p:regular r:id="rId15"/>
    </p:embeddedFont>
    <p:embeddedFont>
      <p:font typeface="DM Sans" pitchFamily="2" charset="0"/>
      <p:regular r:id="rId16"/>
    </p:embeddedFont>
    <p:embeddedFont>
      <p:font typeface="Garet" panose="020B0604020202020204" charset="0"/>
      <p:regular r:id="rId17"/>
    </p:embeddedFont>
    <p:embeddedFont>
      <p:font typeface="Garet Bold" panose="020B0604020202020204" charset="0"/>
      <p:regular r:id="rId18"/>
    </p:embeddedFont>
    <p:embeddedFont>
      <p:font typeface="Mont" panose="020B0604020202020204" charset="0"/>
      <p:regular r:id="rId19"/>
    </p:embeddedFont>
    <p:embeddedFont>
      <p:font typeface="Mont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3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ghlf.org/talkingheadpain/#1748633428392-20b2f1c2-f0d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57279"/>
            <a:ext cx="7969498" cy="1162523"/>
            <a:chOff x="0" y="0"/>
            <a:chExt cx="10625997" cy="1550030"/>
          </a:xfrm>
        </p:grpSpPr>
        <p:sp>
          <p:nvSpPr>
            <p:cNvPr id="3" name="TextBox 3"/>
            <p:cNvSpPr txBox="1"/>
            <p:nvPr/>
          </p:nvSpPr>
          <p:spPr>
            <a:xfrm>
              <a:off x="1312346" y="174809"/>
              <a:ext cx="9313651" cy="963853"/>
            </a:xfrm>
            <a:prstGeom prst="rect">
              <a:avLst/>
            </a:prstGeom>
          </p:spPr>
          <p:txBody>
            <a:bodyPr lIns="0" tIns="0" rIns="0" bIns="0" rtlCol="0" anchor="t">
              <a:spAutoFit/>
            </a:bodyPr>
            <a:lstStyle/>
            <a:p>
              <a:pPr algn="l">
                <a:lnSpc>
                  <a:spcPts val="5747"/>
                </a:lnSpc>
              </a:pPr>
              <a:r>
                <a:rPr lang="en-US" sz="4829" b="1" spc="-289">
                  <a:solidFill>
                    <a:srgbClr val="000000"/>
                  </a:solidFill>
                  <a:latin typeface="Canva Sans Bold"/>
                  <a:ea typeface="Canva Sans Bold"/>
                  <a:cs typeface="Canva Sans Bold"/>
                  <a:sym typeface="Canva Sans Bold"/>
                </a:rPr>
                <a:t>up-end </a:t>
              </a:r>
              <a:r>
                <a:rPr lang="en-US" sz="4829" b="1" spc="-289">
                  <a:solidFill>
                    <a:srgbClr val="A81C21"/>
                  </a:solidFill>
                  <a:latin typeface="Canva Sans Bold"/>
                  <a:ea typeface="Canva Sans Bold"/>
                  <a:cs typeface="Canva Sans Bold"/>
                  <a:sym typeface="Canva Sans Bold"/>
                </a:rPr>
                <a:t>migraine</a:t>
              </a:r>
            </a:p>
          </p:txBody>
        </p:sp>
        <p:sp>
          <p:nvSpPr>
            <p:cNvPr id="4" name="TextBox 4"/>
            <p:cNvSpPr txBox="1"/>
            <p:nvPr/>
          </p:nvSpPr>
          <p:spPr>
            <a:xfrm>
              <a:off x="1375846" y="1218038"/>
              <a:ext cx="7389122" cy="331993"/>
            </a:xfrm>
            <a:prstGeom prst="rect">
              <a:avLst/>
            </a:prstGeom>
          </p:spPr>
          <p:txBody>
            <a:bodyPr lIns="0" tIns="0" rIns="0" bIns="0" rtlCol="0" anchor="t">
              <a:spAutoFit/>
            </a:bodyPr>
            <a:lstStyle/>
            <a:p>
              <a:pPr algn="ctr">
                <a:lnSpc>
                  <a:spcPts val="1914"/>
                </a:lnSpc>
              </a:pPr>
              <a:r>
                <a:rPr lang="en-US" sz="1608" spc="193">
                  <a:solidFill>
                    <a:srgbClr val="737373"/>
                  </a:solidFill>
                  <a:latin typeface="DM Sans"/>
                  <a:ea typeface="DM Sans"/>
                  <a:cs typeface="DM Sans"/>
                  <a:sym typeface="DM Sans"/>
                </a:rPr>
                <a:t>UNDERSTANDING MIGRAINE PREVENTION NEEDS</a:t>
              </a:r>
            </a:p>
          </p:txBody>
        </p:sp>
        <p:sp>
          <p:nvSpPr>
            <p:cNvPr id="5" name="Freeform 5"/>
            <p:cNvSpPr/>
            <p:nvPr/>
          </p:nvSpPr>
          <p:spPr>
            <a:xfrm>
              <a:off x="0" y="0"/>
              <a:ext cx="1193017" cy="1513267"/>
            </a:xfrm>
            <a:custGeom>
              <a:avLst/>
              <a:gdLst/>
              <a:ahLst/>
              <a:cxnLst/>
              <a:rect l="l" t="t" r="r" b="b"/>
              <a:pathLst>
                <a:path w="1193017" h="1513267">
                  <a:moveTo>
                    <a:pt x="0" y="0"/>
                  </a:moveTo>
                  <a:lnTo>
                    <a:pt x="1193017" y="0"/>
                  </a:lnTo>
                  <a:lnTo>
                    <a:pt x="1193017" y="1513267"/>
                  </a:lnTo>
                  <a:lnTo>
                    <a:pt x="0" y="1513267"/>
                  </a:lnTo>
                  <a:lnTo>
                    <a:pt x="0" y="0"/>
                  </a:lnTo>
                  <a:close/>
                </a:path>
              </a:pathLst>
            </a:custGeom>
            <a:blipFill>
              <a:blip r:embed="rId2">
                <a:extLst>
                  <a:ext uri="{96DAC541-7B7A-43D3-8B79-37D633B846F1}">
                    <asvg:svgBlip xmlns:asvg="http://schemas.microsoft.com/office/drawing/2016/SVG/main" r:embed="rId3"/>
                  </a:ext>
                </a:extLst>
              </a:blip>
              <a:stretch>
                <a:fillRect l="-31184" t="-965"/>
              </a:stretch>
            </a:blipFill>
          </p:spPr>
          <p:txBody>
            <a:bodyPr/>
            <a:lstStyle/>
            <a:p>
              <a:endParaRPr lang="en-US"/>
            </a:p>
          </p:txBody>
        </p:sp>
      </p:grpSp>
      <p:sp>
        <p:nvSpPr>
          <p:cNvPr id="6" name="Freeform 6"/>
          <p:cNvSpPr/>
          <p:nvPr/>
        </p:nvSpPr>
        <p:spPr>
          <a:xfrm>
            <a:off x="11466442" y="2531420"/>
            <a:ext cx="5337546" cy="5733692"/>
          </a:xfrm>
          <a:custGeom>
            <a:avLst/>
            <a:gdLst/>
            <a:ahLst/>
            <a:cxnLst/>
            <a:rect l="l" t="t" r="r" b="b"/>
            <a:pathLst>
              <a:path w="5337546" h="5733692">
                <a:moveTo>
                  <a:pt x="0" y="0"/>
                </a:moveTo>
                <a:lnTo>
                  <a:pt x="5337546" y="0"/>
                </a:lnTo>
                <a:lnTo>
                  <a:pt x="5337546" y="5733692"/>
                </a:lnTo>
                <a:lnTo>
                  <a:pt x="0" y="5733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351319" y="4719557"/>
            <a:ext cx="9239842" cy="3545555"/>
          </a:xfrm>
          <a:prstGeom prst="rect">
            <a:avLst/>
          </a:prstGeom>
        </p:spPr>
        <p:txBody>
          <a:bodyPr lIns="0" tIns="0" rIns="0" bIns="0" rtlCol="0" anchor="t">
            <a:spAutoFit/>
          </a:bodyPr>
          <a:lstStyle/>
          <a:p>
            <a:pPr algn="l">
              <a:lnSpc>
                <a:spcPts val="7225"/>
              </a:lnSpc>
            </a:pPr>
            <a:r>
              <a:rPr lang="en-US" sz="5161" b="1">
                <a:solidFill>
                  <a:srgbClr val="447691"/>
                </a:solidFill>
                <a:latin typeface="Aileron Ultra-Bold"/>
                <a:ea typeface="Aileron Ultra-Bold"/>
                <a:cs typeface="Aileron Ultra-Bold"/>
                <a:sym typeface="Aileron Ultra-Bold"/>
              </a:rPr>
              <a:t>Advancements</a:t>
            </a:r>
            <a:r>
              <a:rPr lang="en-US" sz="5161" b="1">
                <a:solidFill>
                  <a:srgbClr val="004369"/>
                </a:solidFill>
                <a:latin typeface="Aileron Ultra-Bold"/>
                <a:ea typeface="Aileron Ultra-Bold"/>
                <a:cs typeface="Aileron Ultra-Bold"/>
                <a:sym typeface="Aileron Ultra-Bold"/>
              </a:rPr>
              <a:t> in Preventive Migraine Treatment: </a:t>
            </a:r>
          </a:p>
          <a:p>
            <a:pPr algn="l">
              <a:lnSpc>
                <a:spcPts val="6525"/>
              </a:lnSpc>
            </a:pPr>
            <a:r>
              <a:rPr lang="en-US" sz="4661" b="1">
                <a:solidFill>
                  <a:srgbClr val="004369"/>
                </a:solidFill>
                <a:latin typeface="Aileron Ultra-Bold"/>
                <a:ea typeface="Aileron Ultra-Bold"/>
                <a:cs typeface="Aileron Ultra-Bold"/>
                <a:sym typeface="Aileron Ultra-Bold"/>
              </a:rPr>
              <a:t>A Comparative Overview</a:t>
            </a:r>
          </a:p>
          <a:p>
            <a:pPr algn="l">
              <a:lnSpc>
                <a:spcPts val="7225"/>
              </a:lnSpc>
              <a:spcBef>
                <a:spcPct val="0"/>
              </a:spcBef>
            </a:pPr>
            <a:endParaRPr lang="en-US" sz="4661" b="1">
              <a:solidFill>
                <a:srgbClr val="004369"/>
              </a:solidFill>
              <a:latin typeface="Aileron Ultra-Bold"/>
              <a:ea typeface="Aileron Ultra-Bold"/>
              <a:cs typeface="Aileron Ultra-Bold"/>
              <a:sym typeface="Aileron Ultra-Bold"/>
            </a:endParaRPr>
          </a:p>
        </p:txBody>
      </p:sp>
      <p:sp>
        <p:nvSpPr>
          <p:cNvPr id="8" name="TextBox 8"/>
          <p:cNvSpPr txBox="1"/>
          <p:nvPr/>
        </p:nvSpPr>
        <p:spPr>
          <a:xfrm>
            <a:off x="1351319" y="3836279"/>
            <a:ext cx="7792681" cy="571500"/>
          </a:xfrm>
          <a:prstGeom prst="rect">
            <a:avLst/>
          </a:prstGeom>
        </p:spPr>
        <p:txBody>
          <a:bodyPr lIns="0" tIns="0" rIns="0" bIns="0" rtlCol="0" anchor="t">
            <a:spAutoFit/>
          </a:bodyPr>
          <a:lstStyle/>
          <a:p>
            <a:pPr algn="l">
              <a:lnSpc>
                <a:spcPts val="4200"/>
              </a:lnSpc>
              <a:spcBef>
                <a:spcPct val="0"/>
              </a:spcBef>
            </a:pPr>
            <a:r>
              <a:rPr lang="en-US" sz="3000" b="1">
                <a:solidFill>
                  <a:srgbClr val="004369"/>
                </a:solidFill>
                <a:latin typeface="Codec Pro Bold"/>
                <a:ea typeface="Codec Pro Bold"/>
                <a:cs typeface="Codec Pro Bold"/>
                <a:sym typeface="Codec Pro Bold"/>
              </a:rPr>
              <a:t>Section 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77513" y="5079422"/>
            <a:ext cx="2355274" cy="235527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D4DA"/>
            </a:solidFill>
          </p:spPr>
          <p:txBody>
            <a:bodyPr/>
            <a:lstStyle/>
            <a:p>
              <a:endParaRPr lang="en-US"/>
            </a:p>
          </p:txBody>
        </p:sp>
        <p:sp>
          <p:nvSpPr>
            <p:cNvPr id="4" name="TextBox 4"/>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4353242" y="6257059"/>
            <a:ext cx="4203815" cy="2866852"/>
            <a:chOff x="0" y="0"/>
            <a:chExt cx="1107178" cy="755056"/>
          </a:xfrm>
        </p:grpSpPr>
        <p:sp>
          <p:nvSpPr>
            <p:cNvPr id="6" name="Freeform 6"/>
            <p:cNvSpPr/>
            <p:nvPr/>
          </p:nvSpPr>
          <p:spPr>
            <a:xfrm>
              <a:off x="0" y="0"/>
              <a:ext cx="1107178" cy="755056"/>
            </a:xfrm>
            <a:custGeom>
              <a:avLst/>
              <a:gdLst/>
              <a:ahLst/>
              <a:cxnLst/>
              <a:rect l="l" t="t" r="r" b="b"/>
              <a:pathLst>
                <a:path w="1107178" h="755056">
                  <a:moveTo>
                    <a:pt x="33150" y="0"/>
                  </a:moveTo>
                  <a:lnTo>
                    <a:pt x="1074028" y="0"/>
                  </a:lnTo>
                  <a:cubicBezTo>
                    <a:pt x="1082820" y="0"/>
                    <a:pt x="1091252" y="3493"/>
                    <a:pt x="1097468" y="9709"/>
                  </a:cubicBezTo>
                  <a:cubicBezTo>
                    <a:pt x="1103685" y="15926"/>
                    <a:pt x="1107178" y="24358"/>
                    <a:pt x="1107178" y="33150"/>
                  </a:cubicBezTo>
                  <a:lnTo>
                    <a:pt x="1107178" y="721906"/>
                  </a:lnTo>
                  <a:cubicBezTo>
                    <a:pt x="1107178" y="740214"/>
                    <a:pt x="1092336" y="755056"/>
                    <a:pt x="1074028" y="755056"/>
                  </a:cubicBezTo>
                  <a:lnTo>
                    <a:pt x="33150" y="755056"/>
                  </a:lnTo>
                  <a:cubicBezTo>
                    <a:pt x="24358" y="755056"/>
                    <a:pt x="15926" y="751563"/>
                    <a:pt x="9709" y="745346"/>
                  </a:cubicBezTo>
                  <a:cubicBezTo>
                    <a:pt x="3493" y="739130"/>
                    <a:pt x="0" y="730698"/>
                    <a:pt x="0" y="721906"/>
                  </a:cubicBezTo>
                  <a:lnTo>
                    <a:pt x="0" y="33150"/>
                  </a:lnTo>
                  <a:cubicBezTo>
                    <a:pt x="0" y="24358"/>
                    <a:pt x="3493" y="15926"/>
                    <a:pt x="9709" y="9709"/>
                  </a:cubicBezTo>
                  <a:cubicBezTo>
                    <a:pt x="15926" y="3493"/>
                    <a:pt x="24358" y="0"/>
                    <a:pt x="33150" y="0"/>
                  </a:cubicBezTo>
                  <a:close/>
                </a:path>
              </a:pathLst>
            </a:custGeom>
            <a:solidFill>
              <a:srgbClr val="67D4DA"/>
            </a:solidFill>
          </p:spPr>
          <p:txBody>
            <a:bodyPr/>
            <a:lstStyle/>
            <a:p>
              <a:endParaRPr lang="en-US"/>
            </a:p>
          </p:txBody>
        </p:sp>
        <p:sp>
          <p:nvSpPr>
            <p:cNvPr id="7" name="TextBox 7"/>
            <p:cNvSpPr txBox="1"/>
            <p:nvPr/>
          </p:nvSpPr>
          <p:spPr>
            <a:xfrm>
              <a:off x="0" y="-95250"/>
              <a:ext cx="1107178" cy="850306"/>
            </a:xfrm>
            <a:prstGeom prst="rect">
              <a:avLst/>
            </a:prstGeom>
          </p:spPr>
          <p:txBody>
            <a:bodyPr lIns="50800" tIns="50800" rIns="50800" bIns="50800" rtlCol="0" anchor="ctr"/>
            <a:lstStyle/>
            <a:p>
              <a:pPr algn="ctr">
                <a:lnSpc>
                  <a:spcPts val="3640"/>
                </a:lnSpc>
              </a:pPr>
              <a:endParaRPr/>
            </a:p>
          </p:txBody>
        </p:sp>
      </p:grpSp>
      <p:grpSp>
        <p:nvGrpSpPr>
          <p:cNvPr id="8" name="Group 8"/>
          <p:cNvGrpSpPr/>
          <p:nvPr/>
        </p:nvGrpSpPr>
        <p:grpSpPr>
          <a:xfrm>
            <a:off x="10655213" y="5079422"/>
            <a:ext cx="2355274" cy="235527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D4DA"/>
            </a:solidFill>
          </p:spPr>
          <p:txBody>
            <a:bodyPr/>
            <a:lstStyle/>
            <a:p>
              <a:endParaRPr lang="en-US"/>
            </a:p>
          </p:txBody>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11" name="Group 11"/>
          <p:cNvGrpSpPr/>
          <p:nvPr/>
        </p:nvGrpSpPr>
        <p:grpSpPr>
          <a:xfrm>
            <a:off x="9730943" y="6257059"/>
            <a:ext cx="4203815" cy="2866852"/>
            <a:chOff x="0" y="0"/>
            <a:chExt cx="1107178" cy="755056"/>
          </a:xfrm>
        </p:grpSpPr>
        <p:sp>
          <p:nvSpPr>
            <p:cNvPr id="12" name="Freeform 12"/>
            <p:cNvSpPr/>
            <p:nvPr/>
          </p:nvSpPr>
          <p:spPr>
            <a:xfrm>
              <a:off x="0" y="0"/>
              <a:ext cx="1107178" cy="755056"/>
            </a:xfrm>
            <a:custGeom>
              <a:avLst/>
              <a:gdLst/>
              <a:ahLst/>
              <a:cxnLst/>
              <a:rect l="l" t="t" r="r" b="b"/>
              <a:pathLst>
                <a:path w="1107178" h="755056">
                  <a:moveTo>
                    <a:pt x="33150" y="0"/>
                  </a:moveTo>
                  <a:lnTo>
                    <a:pt x="1074028" y="0"/>
                  </a:lnTo>
                  <a:cubicBezTo>
                    <a:pt x="1082820" y="0"/>
                    <a:pt x="1091252" y="3493"/>
                    <a:pt x="1097468" y="9709"/>
                  </a:cubicBezTo>
                  <a:cubicBezTo>
                    <a:pt x="1103685" y="15926"/>
                    <a:pt x="1107178" y="24358"/>
                    <a:pt x="1107178" y="33150"/>
                  </a:cubicBezTo>
                  <a:lnTo>
                    <a:pt x="1107178" y="721906"/>
                  </a:lnTo>
                  <a:cubicBezTo>
                    <a:pt x="1107178" y="740214"/>
                    <a:pt x="1092336" y="755056"/>
                    <a:pt x="1074028" y="755056"/>
                  </a:cubicBezTo>
                  <a:lnTo>
                    <a:pt x="33150" y="755056"/>
                  </a:lnTo>
                  <a:cubicBezTo>
                    <a:pt x="24358" y="755056"/>
                    <a:pt x="15926" y="751563"/>
                    <a:pt x="9709" y="745346"/>
                  </a:cubicBezTo>
                  <a:cubicBezTo>
                    <a:pt x="3493" y="739130"/>
                    <a:pt x="0" y="730698"/>
                    <a:pt x="0" y="721906"/>
                  </a:cubicBezTo>
                  <a:lnTo>
                    <a:pt x="0" y="33150"/>
                  </a:lnTo>
                  <a:cubicBezTo>
                    <a:pt x="0" y="24358"/>
                    <a:pt x="3493" y="15926"/>
                    <a:pt x="9709" y="9709"/>
                  </a:cubicBezTo>
                  <a:cubicBezTo>
                    <a:pt x="15926" y="3493"/>
                    <a:pt x="24358" y="0"/>
                    <a:pt x="33150" y="0"/>
                  </a:cubicBezTo>
                  <a:close/>
                </a:path>
              </a:pathLst>
            </a:custGeom>
            <a:solidFill>
              <a:srgbClr val="67D4DA"/>
            </a:solidFill>
          </p:spPr>
          <p:txBody>
            <a:bodyPr/>
            <a:lstStyle/>
            <a:p>
              <a:endParaRPr lang="en-US"/>
            </a:p>
          </p:txBody>
        </p:sp>
        <p:sp>
          <p:nvSpPr>
            <p:cNvPr id="13" name="TextBox 13"/>
            <p:cNvSpPr txBox="1"/>
            <p:nvPr/>
          </p:nvSpPr>
          <p:spPr>
            <a:xfrm>
              <a:off x="0" y="-95250"/>
              <a:ext cx="1107178" cy="850306"/>
            </a:xfrm>
            <a:prstGeom prst="rect">
              <a:avLst/>
            </a:prstGeom>
          </p:spPr>
          <p:txBody>
            <a:bodyPr lIns="50800" tIns="50800" rIns="50800" bIns="50800" rtlCol="0" anchor="ctr"/>
            <a:lstStyle/>
            <a:p>
              <a:pPr algn="ctr">
                <a:lnSpc>
                  <a:spcPts val="3640"/>
                </a:lnSpc>
              </a:pPr>
              <a:endParaRPr/>
            </a:p>
          </p:txBody>
        </p:sp>
      </p:grpSp>
      <p:sp>
        <p:nvSpPr>
          <p:cNvPr id="14" name="TextBox 14"/>
          <p:cNvSpPr txBox="1"/>
          <p:nvPr/>
        </p:nvSpPr>
        <p:spPr>
          <a:xfrm>
            <a:off x="4658694" y="6560949"/>
            <a:ext cx="3592912" cy="2222499"/>
          </a:xfrm>
          <a:prstGeom prst="rect">
            <a:avLst/>
          </a:prstGeom>
        </p:spPr>
        <p:txBody>
          <a:bodyPr lIns="0" tIns="0" rIns="0" bIns="0" rtlCol="0" anchor="t">
            <a:spAutoFit/>
          </a:bodyPr>
          <a:lstStyle/>
          <a:p>
            <a:pPr algn="ctr">
              <a:lnSpc>
                <a:spcPts val="3500"/>
              </a:lnSpc>
              <a:spcBef>
                <a:spcPct val="0"/>
              </a:spcBef>
            </a:pPr>
            <a:r>
              <a:rPr lang="en-US" sz="2500" b="1">
                <a:solidFill>
                  <a:srgbClr val="004369"/>
                </a:solidFill>
                <a:latin typeface="Codec Pro Bold"/>
                <a:ea typeface="Codec Pro Bold"/>
                <a:cs typeface="Codec Pro Bold"/>
                <a:sym typeface="Codec Pro Bold"/>
              </a:rPr>
              <a:t>Compare the efficacy and safety of new and traditional preventive treatments for migraine.</a:t>
            </a:r>
          </a:p>
        </p:txBody>
      </p:sp>
      <p:sp>
        <p:nvSpPr>
          <p:cNvPr id="15" name="TextBox 15"/>
          <p:cNvSpPr txBox="1"/>
          <p:nvPr/>
        </p:nvSpPr>
        <p:spPr>
          <a:xfrm>
            <a:off x="9958461" y="6750686"/>
            <a:ext cx="3748779" cy="1784349"/>
          </a:xfrm>
          <a:prstGeom prst="rect">
            <a:avLst/>
          </a:prstGeom>
        </p:spPr>
        <p:txBody>
          <a:bodyPr lIns="0" tIns="0" rIns="0" bIns="0" rtlCol="0" anchor="t">
            <a:spAutoFit/>
          </a:bodyPr>
          <a:lstStyle/>
          <a:p>
            <a:pPr algn="ctr">
              <a:lnSpc>
                <a:spcPts val="3500"/>
              </a:lnSpc>
            </a:pPr>
            <a:r>
              <a:rPr lang="en-US" sz="2500" b="1">
                <a:solidFill>
                  <a:srgbClr val="004369"/>
                </a:solidFill>
                <a:latin typeface="Codec Pro Bold"/>
                <a:ea typeface="Codec Pro Bold"/>
                <a:cs typeface="Codec Pro Bold"/>
                <a:sym typeface="Codec Pro Bold"/>
              </a:rPr>
              <a:t>Identify the appropriate patient populations for preventive therapies.</a:t>
            </a:r>
          </a:p>
          <a:p>
            <a:pPr marL="0" lvl="0" indent="0" algn="ctr">
              <a:lnSpc>
                <a:spcPts val="3500"/>
              </a:lnSpc>
              <a:spcBef>
                <a:spcPct val="0"/>
              </a:spcBef>
            </a:pPr>
            <a:endParaRPr lang="en-US" sz="2500" b="1">
              <a:solidFill>
                <a:srgbClr val="004369"/>
              </a:solidFill>
              <a:latin typeface="Codec Pro Bold"/>
              <a:ea typeface="Codec Pro Bold"/>
              <a:cs typeface="Codec Pro Bold"/>
              <a:sym typeface="Codec Pro Bold"/>
            </a:endParaRPr>
          </a:p>
        </p:txBody>
      </p:sp>
      <p:sp>
        <p:nvSpPr>
          <p:cNvPr id="16" name="TextBox 16"/>
          <p:cNvSpPr txBox="1"/>
          <p:nvPr/>
        </p:nvSpPr>
        <p:spPr>
          <a:xfrm>
            <a:off x="5675169" y="5322546"/>
            <a:ext cx="1559963" cy="962177"/>
          </a:xfrm>
          <a:prstGeom prst="rect">
            <a:avLst/>
          </a:prstGeom>
        </p:spPr>
        <p:txBody>
          <a:bodyPr lIns="0" tIns="0" rIns="0" bIns="0" rtlCol="0" anchor="t">
            <a:spAutoFit/>
          </a:bodyPr>
          <a:lstStyle/>
          <a:p>
            <a:pPr algn="ctr">
              <a:lnSpc>
                <a:spcPts val="7853"/>
              </a:lnSpc>
              <a:spcBef>
                <a:spcPct val="0"/>
              </a:spcBef>
            </a:pPr>
            <a:r>
              <a:rPr lang="en-US" sz="5609" b="1">
                <a:solidFill>
                  <a:srgbClr val="004369"/>
                </a:solidFill>
                <a:latin typeface="Aileron Ultra-Bold"/>
                <a:ea typeface="Aileron Ultra-Bold"/>
                <a:cs typeface="Aileron Ultra-Bold"/>
                <a:sym typeface="Aileron Ultra-Bold"/>
              </a:rPr>
              <a:t>1</a:t>
            </a:r>
          </a:p>
        </p:txBody>
      </p:sp>
      <p:sp>
        <p:nvSpPr>
          <p:cNvPr id="17" name="TextBox 17"/>
          <p:cNvSpPr txBox="1"/>
          <p:nvPr/>
        </p:nvSpPr>
        <p:spPr>
          <a:xfrm>
            <a:off x="11052869" y="5322546"/>
            <a:ext cx="1559963" cy="962177"/>
          </a:xfrm>
          <a:prstGeom prst="rect">
            <a:avLst/>
          </a:prstGeom>
        </p:spPr>
        <p:txBody>
          <a:bodyPr lIns="0" tIns="0" rIns="0" bIns="0" rtlCol="0" anchor="t">
            <a:spAutoFit/>
          </a:bodyPr>
          <a:lstStyle/>
          <a:p>
            <a:pPr algn="ctr">
              <a:lnSpc>
                <a:spcPts val="7853"/>
              </a:lnSpc>
              <a:spcBef>
                <a:spcPct val="0"/>
              </a:spcBef>
            </a:pPr>
            <a:r>
              <a:rPr lang="en-US" sz="5609" b="1">
                <a:solidFill>
                  <a:srgbClr val="004369"/>
                </a:solidFill>
                <a:latin typeface="Aileron Ultra-Bold"/>
                <a:ea typeface="Aileron Ultra-Bold"/>
                <a:cs typeface="Aileron Ultra-Bold"/>
                <a:sym typeface="Aileron Ultra-Bold"/>
              </a:rPr>
              <a:t>2</a:t>
            </a:r>
          </a:p>
        </p:txBody>
      </p:sp>
      <p:sp>
        <p:nvSpPr>
          <p:cNvPr id="18" name="TextBox 18"/>
          <p:cNvSpPr txBox="1"/>
          <p:nvPr/>
        </p:nvSpPr>
        <p:spPr>
          <a:xfrm>
            <a:off x="2986319" y="716033"/>
            <a:ext cx="12315363" cy="1254787"/>
          </a:xfrm>
          <a:prstGeom prst="rect">
            <a:avLst/>
          </a:prstGeom>
        </p:spPr>
        <p:txBody>
          <a:bodyPr lIns="0" tIns="0" rIns="0" bIns="0" rtlCol="0" anchor="t">
            <a:spAutoFit/>
          </a:bodyPr>
          <a:lstStyle/>
          <a:p>
            <a:pPr algn="ctr">
              <a:lnSpc>
                <a:spcPts val="10211"/>
              </a:lnSpc>
              <a:spcBef>
                <a:spcPct val="0"/>
              </a:spcBef>
            </a:pPr>
            <a:r>
              <a:rPr lang="en-US" sz="7293" b="1">
                <a:solidFill>
                  <a:srgbClr val="004369"/>
                </a:solidFill>
                <a:latin typeface="Aileron Ultra-Bold"/>
                <a:ea typeface="Aileron Ultra-Bold"/>
                <a:cs typeface="Aileron Ultra-Bold"/>
                <a:sym typeface="Aileron Ultra-Bold"/>
              </a:rPr>
              <a:t>Lesson Objectives</a:t>
            </a:r>
          </a:p>
        </p:txBody>
      </p:sp>
      <p:sp>
        <p:nvSpPr>
          <p:cNvPr id="19" name="TextBox 19"/>
          <p:cNvSpPr txBox="1"/>
          <p:nvPr/>
        </p:nvSpPr>
        <p:spPr>
          <a:xfrm>
            <a:off x="3199984" y="2463501"/>
            <a:ext cx="11888032" cy="1649731"/>
          </a:xfrm>
          <a:prstGeom prst="rect">
            <a:avLst/>
          </a:prstGeom>
        </p:spPr>
        <p:txBody>
          <a:bodyPr lIns="0" tIns="0" rIns="0" bIns="0" rtlCol="0" anchor="t">
            <a:spAutoFit/>
          </a:bodyPr>
          <a:lstStyle/>
          <a:p>
            <a:pPr algn="ctr">
              <a:lnSpc>
                <a:spcPts val="3299"/>
              </a:lnSpc>
            </a:pPr>
            <a:r>
              <a:rPr lang="en-US" sz="2199" b="1">
                <a:solidFill>
                  <a:srgbClr val="004369"/>
                </a:solidFill>
                <a:latin typeface="Codec Pro Bold"/>
                <a:ea typeface="Codec Pro Bold"/>
                <a:cs typeface="Codec Pro Bold"/>
                <a:sym typeface="Codec Pro Bold"/>
              </a:rPr>
              <a:t>Preventive migraine treatments</a:t>
            </a:r>
            <a:r>
              <a:rPr lang="en-US" sz="2199">
                <a:solidFill>
                  <a:srgbClr val="3B3B3B"/>
                </a:solidFill>
                <a:latin typeface="Codec Pro"/>
                <a:ea typeface="Codec Pro"/>
                <a:cs typeface="Codec Pro"/>
                <a:sym typeface="Codec Pro"/>
              </a:rPr>
              <a:t> have evolved significantly, moving from broad-spectrum medications to targeted therapies that specifically address migraine pathways. This overview compares new preventive options with traditional treatments, highlighting their mechanisms, possible benefits, and clinical applications.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964179"/>
            <a:ext cx="16453278" cy="3513134"/>
            <a:chOff x="0" y="0"/>
            <a:chExt cx="21937704" cy="4684179"/>
          </a:xfrm>
        </p:grpSpPr>
        <p:grpSp>
          <p:nvGrpSpPr>
            <p:cNvPr id="3" name="Group 3"/>
            <p:cNvGrpSpPr/>
            <p:nvPr/>
          </p:nvGrpSpPr>
          <p:grpSpPr>
            <a:xfrm>
              <a:off x="0" y="652033"/>
              <a:ext cx="6547174" cy="4032147"/>
              <a:chOff x="0" y="0"/>
              <a:chExt cx="1293269" cy="796473"/>
            </a:xfrm>
          </p:grpSpPr>
          <p:sp>
            <p:nvSpPr>
              <p:cNvPr id="4" name="Freeform 4"/>
              <p:cNvSpPr/>
              <p:nvPr/>
            </p:nvSpPr>
            <p:spPr>
              <a:xfrm>
                <a:off x="0" y="0"/>
                <a:ext cx="1293269" cy="796473"/>
              </a:xfrm>
              <a:custGeom>
                <a:avLst/>
                <a:gdLst/>
                <a:ahLst/>
                <a:cxnLst/>
                <a:rect l="l" t="t" r="r" b="b"/>
                <a:pathLst>
                  <a:path w="1293269" h="796473">
                    <a:moveTo>
                      <a:pt x="36263" y="0"/>
                    </a:moveTo>
                    <a:lnTo>
                      <a:pt x="1257006" y="0"/>
                    </a:lnTo>
                    <a:cubicBezTo>
                      <a:pt x="1266624" y="0"/>
                      <a:pt x="1275847" y="3821"/>
                      <a:pt x="1282648" y="10621"/>
                    </a:cubicBezTo>
                    <a:cubicBezTo>
                      <a:pt x="1289448" y="17422"/>
                      <a:pt x="1293269" y="26645"/>
                      <a:pt x="1293269" y="36263"/>
                    </a:cubicBezTo>
                    <a:lnTo>
                      <a:pt x="1293269" y="760211"/>
                    </a:lnTo>
                    <a:cubicBezTo>
                      <a:pt x="1293269" y="769828"/>
                      <a:pt x="1289448" y="779052"/>
                      <a:pt x="1282648" y="785852"/>
                    </a:cubicBezTo>
                    <a:cubicBezTo>
                      <a:pt x="1275847" y="792653"/>
                      <a:pt x="1266624" y="796473"/>
                      <a:pt x="1257006" y="796473"/>
                    </a:cubicBezTo>
                    <a:lnTo>
                      <a:pt x="36263" y="796473"/>
                    </a:lnTo>
                    <a:cubicBezTo>
                      <a:pt x="16235" y="796473"/>
                      <a:pt x="0" y="780238"/>
                      <a:pt x="0" y="760211"/>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5" name="TextBox 5"/>
              <p:cNvSpPr txBox="1"/>
              <p:nvPr/>
            </p:nvSpPr>
            <p:spPr>
              <a:xfrm>
                <a:off x="0" y="104775"/>
                <a:ext cx="1293269" cy="691698"/>
              </a:xfrm>
              <a:prstGeom prst="rect">
                <a:avLst/>
              </a:prstGeom>
            </p:spPr>
            <p:txBody>
              <a:bodyPr lIns="50800" tIns="50800" rIns="50800" bIns="50800" rtlCol="0" anchor="ctr"/>
              <a:lstStyle/>
              <a:p>
                <a:pPr algn="ctr">
                  <a:lnSpc>
                    <a:spcPts val="799"/>
                  </a:lnSpc>
                </a:pPr>
                <a:endParaRPr/>
              </a:p>
            </p:txBody>
          </p:sp>
        </p:grpSp>
        <p:grpSp>
          <p:nvGrpSpPr>
            <p:cNvPr id="6" name="Group 6"/>
            <p:cNvGrpSpPr/>
            <p:nvPr/>
          </p:nvGrpSpPr>
          <p:grpSpPr>
            <a:xfrm>
              <a:off x="7292813" y="652033"/>
              <a:ext cx="6547174" cy="4032147"/>
              <a:chOff x="0" y="0"/>
              <a:chExt cx="1293269" cy="796473"/>
            </a:xfrm>
          </p:grpSpPr>
          <p:sp>
            <p:nvSpPr>
              <p:cNvPr id="7" name="Freeform 7"/>
              <p:cNvSpPr/>
              <p:nvPr/>
            </p:nvSpPr>
            <p:spPr>
              <a:xfrm>
                <a:off x="0" y="0"/>
                <a:ext cx="1293269" cy="796473"/>
              </a:xfrm>
              <a:custGeom>
                <a:avLst/>
                <a:gdLst/>
                <a:ahLst/>
                <a:cxnLst/>
                <a:rect l="l" t="t" r="r" b="b"/>
                <a:pathLst>
                  <a:path w="1293269" h="796473">
                    <a:moveTo>
                      <a:pt x="36263" y="0"/>
                    </a:moveTo>
                    <a:lnTo>
                      <a:pt x="1257006" y="0"/>
                    </a:lnTo>
                    <a:cubicBezTo>
                      <a:pt x="1266624" y="0"/>
                      <a:pt x="1275847" y="3821"/>
                      <a:pt x="1282648" y="10621"/>
                    </a:cubicBezTo>
                    <a:cubicBezTo>
                      <a:pt x="1289448" y="17422"/>
                      <a:pt x="1293269" y="26645"/>
                      <a:pt x="1293269" y="36263"/>
                    </a:cubicBezTo>
                    <a:lnTo>
                      <a:pt x="1293269" y="760211"/>
                    </a:lnTo>
                    <a:cubicBezTo>
                      <a:pt x="1293269" y="769828"/>
                      <a:pt x="1289448" y="779052"/>
                      <a:pt x="1282648" y="785852"/>
                    </a:cubicBezTo>
                    <a:cubicBezTo>
                      <a:pt x="1275847" y="792653"/>
                      <a:pt x="1266624" y="796473"/>
                      <a:pt x="1257006" y="796473"/>
                    </a:cubicBezTo>
                    <a:lnTo>
                      <a:pt x="36263" y="796473"/>
                    </a:lnTo>
                    <a:cubicBezTo>
                      <a:pt x="16235" y="796473"/>
                      <a:pt x="0" y="780238"/>
                      <a:pt x="0" y="760211"/>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8" name="TextBox 8"/>
              <p:cNvSpPr txBox="1"/>
              <p:nvPr/>
            </p:nvSpPr>
            <p:spPr>
              <a:xfrm>
                <a:off x="0" y="104775"/>
                <a:ext cx="1293269" cy="691698"/>
              </a:xfrm>
              <a:prstGeom prst="rect">
                <a:avLst/>
              </a:prstGeom>
            </p:spPr>
            <p:txBody>
              <a:bodyPr lIns="50800" tIns="50800" rIns="50800" bIns="50800" rtlCol="0" anchor="ctr"/>
              <a:lstStyle/>
              <a:p>
                <a:pPr algn="ctr">
                  <a:lnSpc>
                    <a:spcPts val="799"/>
                  </a:lnSpc>
                </a:pPr>
                <a:endParaRPr/>
              </a:p>
            </p:txBody>
          </p:sp>
        </p:grpSp>
        <p:grpSp>
          <p:nvGrpSpPr>
            <p:cNvPr id="9" name="Group 9"/>
            <p:cNvGrpSpPr/>
            <p:nvPr/>
          </p:nvGrpSpPr>
          <p:grpSpPr>
            <a:xfrm>
              <a:off x="14585626" y="652033"/>
              <a:ext cx="6547174" cy="4032147"/>
              <a:chOff x="0" y="0"/>
              <a:chExt cx="1293269" cy="796473"/>
            </a:xfrm>
          </p:grpSpPr>
          <p:sp>
            <p:nvSpPr>
              <p:cNvPr id="10" name="Freeform 10"/>
              <p:cNvSpPr/>
              <p:nvPr/>
            </p:nvSpPr>
            <p:spPr>
              <a:xfrm>
                <a:off x="0" y="0"/>
                <a:ext cx="1293269" cy="796473"/>
              </a:xfrm>
              <a:custGeom>
                <a:avLst/>
                <a:gdLst/>
                <a:ahLst/>
                <a:cxnLst/>
                <a:rect l="l" t="t" r="r" b="b"/>
                <a:pathLst>
                  <a:path w="1293269" h="796473">
                    <a:moveTo>
                      <a:pt x="36263" y="0"/>
                    </a:moveTo>
                    <a:lnTo>
                      <a:pt x="1257006" y="0"/>
                    </a:lnTo>
                    <a:cubicBezTo>
                      <a:pt x="1266624" y="0"/>
                      <a:pt x="1275847" y="3821"/>
                      <a:pt x="1282648" y="10621"/>
                    </a:cubicBezTo>
                    <a:cubicBezTo>
                      <a:pt x="1289448" y="17422"/>
                      <a:pt x="1293269" y="26645"/>
                      <a:pt x="1293269" y="36263"/>
                    </a:cubicBezTo>
                    <a:lnTo>
                      <a:pt x="1293269" y="760211"/>
                    </a:lnTo>
                    <a:cubicBezTo>
                      <a:pt x="1293269" y="769828"/>
                      <a:pt x="1289448" y="779052"/>
                      <a:pt x="1282648" y="785852"/>
                    </a:cubicBezTo>
                    <a:cubicBezTo>
                      <a:pt x="1275847" y="792653"/>
                      <a:pt x="1266624" y="796473"/>
                      <a:pt x="1257006" y="796473"/>
                    </a:cubicBezTo>
                    <a:lnTo>
                      <a:pt x="36263" y="796473"/>
                    </a:lnTo>
                    <a:cubicBezTo>
                      <a:pt x="16235" y="796473"/>
                      <a:pt x="0" y="780238"/>
                      <a:pt x="0" y="760211"/>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11" name="TextBox 11"/>
              <p:cNvSpPr txBox="1"/>
              <p:nvPr/>
            </p:nvSpPr>
            <p:spPr>
              <a:xfrm>
                <a:off x="0" y="104775"/>
                <a:ext cx="1293269" cy="691698"/>
              </a:xfrm>
              <a:prstGeom prst="rect">
                <a:avLst/>
              </a:prstGeom>
            </p:spPr>
            <p:txBody>
              <a:bodyPr lIns="50800" tIns="50800" rIns="50800" bIns="50800" rtlCol="0" anchor="ctr"/>
              <a:lstStyle/>
              <a:p>
                <a:pPr algn="ctr">
                  <a:lnSpc>
                    <a:spcPts val="799"/>
                  </a:lnSpc>
                </a:pPr>
                <a:endParaRPr/>
              </a:p>
            </p:txBody>
          </p:sp>
        </p:grpSp>
        <p:grpSp>
          <p:nvGrpSpPr>
            <p:cNvPr id="12" name="Group 12"/>
            <p:cNvGrpSpPr/>
            <p:nvPr/>
          </p:nvGrpSpPr>
          <p:grpSpPr>
            <a:xfrm>
              <a:off x="522424" y="0"/>
              <a:ext cx="5502326" cy="1304065"/>
              <a:chOff x="0" y="0"/>
              <a:chExt cx="1594816" cy="377975"/>
            </a:xfrm>
          </p:grpSpPr>
          <p:sp>
            <p:nvSpPr>
              <p:cNvPr id="13" name="Freeform 13"/>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4" name="TextBox 14"/>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5" name="Group 15"/>
            <p:cNvGrpSpPr/>
            <p:nvPr/>
          </p:nvGrpSpPr>
          <p:grpSpPr>
            <a:xfrm>
              <a:off x="7815237" y="0"/>
              <a:ext cx="5502326" cy="1304065"/>
              <a:chOff x="0" y="0"/>
              <a:chExt cx="1594816" cy="377975"/>
            </a:xfrm>
          </p:grpSpPr>
          <p:sp>
            <p:nvSpPr>
              <p:cNvPr id="16" name="Freeform 16"/>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7" name="TextBox 17"/>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8" name="Group 18"/>
            <p:cNvGrpSpPr/>
            <p:nvPr/>
          </p:nvGrpSpPr>
          <p:grpSpPr>
            <a:xfrm>
              <a:off x="15109987" y="0"/>
              <a:ext cx="5502326" cy="1304065"/>
              <a:chOff x="0" y="0"/>
              <a:chExt cx="1594816" cy="377975"/>
            </a:xfrm>
          </p:grpSpPr>
          <p:sp>
            <p:nvSpPr>
              <p:cNvPr id="19" name="Freeform 19"/>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20" name="TextBox 20"/>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sp>
          <p:nvSpPr>
            <p:cNvPr id="21" name="Freeform 21"/>
            <p:cNvSpPr/>
            <p:nvPr/>
          </p:nvSpPr>
          <p:spPr>
            <a:xfrm>
              <a:off x="20835896" y="2049981"/>
              <a:ext cx="1101808" cy="1236251"/>
            </a:xfrm>
            <a:custGeom>
              <a:avLst/>
              <a:gdLst/>
              <a:ahLst/>
              <a:cxnLst/>
              <a:rect l="l" t="t" r="r" b="b"/>
              <a:pathLst>
                <a:path w="1101808" h="1236251">
                  <a:moveTo>
                    <a:pt x="0" y="0"/>
                  </a:moveTo>
                  <a:lnTo>
                    <a:pt x="1101808" y="0"/>
                  </a:lnTo>
                  <a:lnTo>
                    <a:pt x="1101808" y="1236250"/>
                  </a:lnTo>
                  <a:lnTo>
                    <a:pt x="0" y="1236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449420" y="339612"/>
              <a:ext cx="3648333" cy="529591"/>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Beta-blockers</a:t>
              </a:r>
            </a:p>
          </p:txBody>
        </p:sp>
        <p:sp>
          <p:nvSpPr>
            <p:cNvPr id="23" name="TextBox 23"/>
            <p:cNvSpPr txBox="1"/>
            <p:nvPr/>
          </p:nvSpPr>
          <p:spPr>
            <a:xfrm>
              <a:off x="8154074" y="450850"/>
              <a:ext cx="4824651" cy="529591"/>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Antidepressants</a:t>
              </a:r>
            </a:p>
          </p:txBody>
        </p:sp>
        <p:sp>
          <p:nvSpPr>
            <p:cNvPr id="24" name="TextBox 24"/>
            <p:cNvSpPr txBox="1"/>
            <p:nvPr/>
          </p:nvSpPr>
          <p:spPr>
            <a:xfrm>
              <a:off x="15452887" y="339612"/>
              <a:ext cx="4824651" cy="529591"/>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Anticonvulsants</a:t>
              </a:r>
            </a:p>
          </p:txBody>
        </p:sp>
        <p:sp>
          <p:nvSpPr>
            <p:cNvPr id="25" name="TextBox 25"/>
            <p:cNvSpPr txBox="1"/>
            <p:nvPr/>
          </p:nvSpPr>
          <p:spPr>
            <a:xfrm>
              <a:off x="351735" y="1911654"/>
              <a:ext cx="5843704" cy="1974850"/>
            </a:xfrm>
            <a:prstGeom prst="rect">
              <a:avLst/>
            </a:prstGeom>
          </p:spPr>
          <p:txBody>
            <a:bodyPr lIns="0" tIns="0" rIns="0" bIns="0" rtlCol="0" anchor="t">
              <a:spAutoFit/>
            </a:bodyPr>
            <a:lstStyle/>
            <a:p>
              <a:pPr algn="ctr">
                <a:lnSpc>
                  <a:spcPts val="2999"/>
                </a:lnSpc>
                <a:spcBef>
                  <a:spcPct val="0"/>
                </a:spcBef>
              </a:pPr>
              <a:r>
                <a:rPr lang="en-US" sz="1999">
                  <a:solidFill>
                    <a:srgbClr val="000000"/>
                  </a:solidFill>
                  <a:latin typeface="Codec Pro"/>
                  <a:ea typeface="Codec Pro"/>
                  <a:cs typeface="Codec Pro"/>
                  <a:sym typeface="Codec Pro"/>
                </a:rPr>
                <a:t>(e.g., propranolol, metoprolol) – Reduce migraine frequency but may cause side effects, including fatigue and hypotension.</a:t>
              </a:r>
            </a:p>
          </p:txBody>
        </p:sp>
        <p:sp>
          <p:nvSpPr>
            <p:cNvPr id="26" name="TextBox 26"/>
            <p:cNvSpPr txBox="1"/>
            <p:nvPr/>
          </p:nvSpPr>
          <p:spPr>
            <a:xfrm>
              <a:off x="8062082" y="1954731"/>
              <a:ext cx="5008635" cy="1974850"/>
            </a:xfrm>
            <a:prstGeom prst="rect">
              <a:avLst/>
            </a:prstGeom>
          </p:spPr>
          <p:txBody>
            <a:bodyPr lIns="0" tIns="0" rIns="0" bIns="0" rtlCol="0" anchor="t">
              <a:spAutoFit/>
            </a:bodyPr>
            <a:lstStyle/>
            <a:p>
              <a:pPr algn="ctr">
                <a:lnSpc>
                  <a:spcPts val="2999"/>
                </a:lnSpc>
                <a:spcBef>
                  <a:spcPct val="0"/>
                </a:spcBef>
              </a:pPr>
              <a:r>
                <a:rPr lang="en-US" sz="1999">
                  <a:solidFill>
                    <a:srgbClr val="000000"/>
                  </a:solidFill>
                  <a:latin typeface="Codec Pro"/>
                  <a:ea typeface="Codec Pro"/>
                  <a:cs typeface="Codec Pro"/>
                  <a:sym typeface="Codec Pro"/>
                </a:rPr>
                <a:t>(e.g., amitriptyline, venlafaxine) – Affect serotonin pathways but may have sedation and weight gain risks.</a:t>
              </a:r>
            </a:p>
          </p:txBody>
        </p:sp>
        <p:sp>
          <p:nvSpPr>
            <p:cNvPr id="27" name="TextBox 27"/>
            <p:cNvSpPr txBox="1"/>
            <p:nvPr/>
          </p:nvSpPr>
          <p:spPr>
            <a:xfrm>
              <a:off x="15360895" y="1954731"/>
              <a:ext cx="5008635" cy="1974850"/>
            </a:xfrm>
            <a:prstGeom prst="rect">
              <a:avLst/>
            </a:prstGeom>
          </p:spPr>
          <p:txBody>
            <a:bodyPr lIns="0" tIns="0" rIns="0" bIns="0" rtlCol="0" anchor="t">
              <a:spAutoFit/>
            </a:bodyPr>
            <a:lstStyle/>
            <a:p>
              <a:pPr algn="ctr">
                <a:lnSpc>
                  <a:spcPts val="2999"/>
                </a:lnSpc>
                <a:spcBef>
                  <a:spcPct val="0"/>
                </a:spcBef>
              </a:pPr>
              <a:r>
                <a:rPr lang="en-US" sz="1999">
                  <a:solidFill>
                    <a:srgbClr val="000000"/>
                  </a:solidFill>
                  <a:latin typeface="Codec Pro"/>
                  <a:ea typeface="Codec Pro"/>
                  <a:cs typeface="Codec Pro"/>
                  <a:sym typeface="Codec Pro"/>
                </a:rPr>
                <a:t>(e.g., topiramate, valproate) – Stabilize neural activity but may cause cognitive side effects.</a:t>
              </a:r>
            </a:p>
          </p:txBody>
        </p:sp>
      </p:grpSp>
      <p:sp>
        <p:nvSpPr>
          <p:cNvPr id="28" name="Freeform 28"/>
          <p:cNvSpPr/>
          <p:nvPr/>
        </p:nvSpPr>
        <p:spPr>
          <a:xfrm>
            <a:off x="415984" y="6247762"/>
            <a:ext cx="2897969" cy="3655695"/>
          </a:xfrm>
          <a:custGeom>
            <a:avLst/>
            <a:gdLst/>
            <a:ahLst/>
            <a:cxnLst/>
            <a:rect l="l" t="t" r="r" b="b"/>
            <a:pathLst>
              <a:path w="2897969" h="3655695">
                <a:moveTo>
                  <a:pt x="0" y="0"/>
                </a:moveTo>
                <a:lnTo>
                  <a:pt x="2897969" y="0"/>
                </a:lnTo>
                <a:lnTo>
                  <a:pt x="2897969" y="3655695"/>
                </a:lnTo>
                <a:lnTo>
                  <a:pt x="0" y="3655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TextBox 29"/>
          <p:cNvSpPr txBox="1"/>
          <p:nvPr/>
        </p:nvSpPr>
        <p:spPr>
          <a:xfrm>
            <a:off x="1028700" y="1076325"/>
            <a:ext cx="16040100" cy="728804"/>
          </a:xfrm>
          <a:prstGeom prst="rect">
            <a:avLst/>
          </a:prstGeom>
        </p:spPr>
        <p:txBody>
          <a:bodyPr lIns="0" tIns="0" rIns="0" bIns="0" rtlCol="0" anchor="t">
            <a:spAutoFit/>
          </a:bodyPr>
          <a:lstStyle/>
          <a:p>
            <a:pPr marL="0" lvl="0" indent="0" algn="l">
              <a:lnSpc>
                <a:spcPts val="5584"/>
              </a:lnSpc>
            </a:pPr>
            <a:r>
              <a:rPr lang="en-US" sz="5123" b="1">
                <a:solidFill>
                  <a:srgbClr val="447691"/>
                </a:solidFill>
                <a:latin typeface="Aileron Ultra-Bold"/>
                <a:ea typeface="Aileron Ultra-Bold"/>
                <a:cs typeface="Aileron Ultra-Bold"/>
                <a:sym typeface="Aileron Ultra-Bold"/>
              </a:rPr>
              <a:t>3.1 </a:t>
            </a:r>
            <a:r>
              <a:rPr lang="en-US" sz="5123" b="1">
                <a:solidFill>
                  <a:srgbClr val="294069"/>
                </a:solidFill>
                <a:latin typeface="Aileron Ultra-Bold"/>
                <a:ea typeface="Aileron Ultra-Bold"/>
                <a:cs typeface="Aileron Ultra-Bold"/>
                <a:sym typeface="Aileron Ultra-Bold"/>
              </a:rPr>
              <a:t>Traditional Preventive Migraine Treatments</a:t>
            </a:r>
          </a:p>
        </p:txBody>
      </p:sp>
      <p:sp>
        <p:nvSpPr>
          <p:cNvPr id="30" name="TextBox 30"/>
          <p:cNvSpPr txBox="1"/>
          <p:nvPr/>
        </p:nvSpPr>
        <p:spPr>
          <a:xfrm>
            <a:off x="1028700" y="2400871"/>
            <a:ext cx="15301374" cy="421005"/>
          </a:xfrm>
          <a:prstGeom prst="rect">
            <a:avLst/>
          </a:prstGeom>
        </p:spPr>
        <p:txBody>
          <a:bodyPr lIns="0" tIns="0" rIns="0" bIns="0" rtlCol="0" anchor="t">
            <a:spAutoFit/>
          </a:bodyPr>
          <a:lstStyle/>
          <a:p>
            <a:pPr algn="l">
              <a:lnSpc>
                <a:spcPts val="3299"/>
              </a:lnSpc>
            </a:pPr>
            <a:r>
              <a:rPr lang="en-US" sz="2199">
                <a:solidFill>
                  <a:srgbClr val="3B3B3B"/>
                </a:solidFill>
                <a:latin typeface="Codec Pro"/>
                <a:ea typeface="Codec Pro"/>
                <a:cs typeface="Codec Pro"/>
                <a:sym typeface="Codec Pro"/>
              </a:rPr>
              <a:t>Historically, preventive treatment relied on medications originally </a:t>
            </a:r>
            <a:r>
              <a:rPr lang="en-US" sz="2199" b="1">
                <a:solidFill>
                  <a:srgbClr val="294069"/>
                </a:solidFill>
                <a:latin typeface="Codec Pro Bold"/>
                <a:ea typeface="Codec Pro Bold"/>
                <a:cs typeface="Codec Pro Bold"/>
                <a:sym typeface="Codec Pro Bold"/>
              </a:rPr>
              <a:t>developed for other conditions,</a:t>
            </a:r>
            <a:r>
              <a:rPr lang="en-US" sz="2199">
                <a:solidFill>
                  <a:srgbClr val="3B3B3B"/>
                </a:solidFill>
                <a:latin typeface="Codec Pro"/>
                <a:ea typeface="Codec Pro"/>
                <a:cs typeface="Codec Pro"/>
                <a:sym typeface="Codec Pro"/>
              </a:rPr>
              <a:t> including:</a:t>
            </a:r>
          </a:p>
        </p:txBody>
      </p:sp>
      <p:sp>
        <p:nvSpPr>
          <p:cNvPr id="31" name="TextBox 31"/>
          <p:cNvSpPr txBox="1"/>
          <p:nvPr/>
        </p:nvSpPr>
        <p:spPr>
          <a:xfrm>
            <a:off x="3568042" y="7525064"/>
            <a:ext cx="13500758" cy="986791"/>
          </a:xfrm>
          <a:prstGeom prst="rect">
            <a:avLst/>
          </a:prstGeom>
        </p:spPr>
        <p:txBody>
          <a:bodyPr lIns="0" tIns="0" rIns="0" bIns="0" rtlCol="0" anchor="t">
            <a:spAutoFit/>
          </a:bodyPr>
          <a:lstStyle/>
          <a:p>
            <a:pPr algn="l">
              <a:lnSpc>
                <a:spcPts val="3899"/>
              </a:lnSpc>
            </a:pPr>
            <a:r>
              <a:rPr lang="en-US" sz="2599" b="1">
                <a:solidFill>
                  <a:srgbClr val="294069"/>
                </a:solidFill>
                <a:latin typeface="Codec Pro Bold"/>
                <a:ea typeface="Codec Pro Bold"/>
                <a:cs typeface="Codec Pro Bold"/>
                <a:sym typeface="Codec Pro Bold"/>
              </a:rPr>
              <a:t>While effective for some patients, these options often involve trial-and-error dosing, systemic side effects, and limited specificity for migraine prevention.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8024" y="5707820"/>
            <a:ext cx="5790758" cy="4364783"/>
          </a:xfrm>
          <a:custGeom>
            <a:avLst/>
            <a:gdLst/>
            <a:ahLst/>
            <a:cxnLst/>
            <a:rect l="l" t="t" r="r" b="b"/>
            <a:pathLst>
              <a:path w="5790758" h="4364783">
                <a:moveTo>
                  <a:pt x="0" y="0"/>
                </a:moveTo>
                <a:lnTo>
                  <a:pt x="5790758" y="0"/>
                </a:lnTo>
                <a:lnTo>
                  <a:pt x="5790758" y="4364783"/>
                </a:lnTo>
                <a:lnTo>
                  <a:pt x="0" y="4364783"/>
                </a:lnTo>
                <a:lnTo>
                  <a:pt x="0" y="0"/>
                </a:lnTo>
                <a:close/>
              </a:path>
            </a:pathLst>
          </a:custGeom>
          <a:blipFill>
            <a:blip r:embed="rId2">
              <a:alphaModFix amt="5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2603342"/>
            <a:ext cx="3390051" cy="383478"/>
          </a:xfrm>
          <a:prstGeom prst="rect">
            <a:avLst/>
          </a:prstGeom>
        </p:spPr>
        <p:txBody>
          <a:bodyPr lIns="0" tIns="0" rIns="0" bIns="0" rtlCol="0" anchor="t">
            <a:spAutoFit/>
          </a:bodyPr>
          <a:lstStyle/>
          <a:p>
            <a:pPr algn="l">
              <a:lnSpc>
                <a:spcPts val="2689"/>
              </a:lnSpc>
            </a:pPr>
            <a:r>
              <a:rPr lang="en-US" sz="2445" b="1">
                <a:solidFill>
                  <a:srgbClr val="447691"/>
                </a:solidFill>
                <a:latin typeface="Codec Pro Bold"/>
                <a:ea typeface="Codec Pro Bold"/>
                <a:cs typeface="Codec Pro Bold"/>
                <a:sym typeface="Codec Pro Bold"/>
              </a:rPr>
              <a:t>Examples</a:t>
            </a:r>
          </a:p>
        </p:txBody>
      </p:sp>
      <p:sp>
        <p:nvSpPr>
          <p:cNvPr id="4" name="TextBox 4"/>
          <p:cNvSpPr txBox="1"/>
          <p:nvPr/>
        </p:nvSpPr>
        <p:spPr>
          <a:xfrm>
            <a:off x="4711693" y="2603342"/>
            <a:ext cx="3222310"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Mechanism of Action</a:t>
            </a:r>
          </a:p>
        </p:txBody>
      </p:sp>
      <p:sp>
        <p:nvSpPr>
          <p:cNvPr id="5" name="TextBox 5"/>
          <p:cNvSpPr txBox="1"/>
          <p:nvPr/>
        </p:nvSpPr>
        <p:spPr>
          <a:xfrm>
            <a:off x="1028700" y="3178081"/>
            <a:ext cx="3222310" cy="2529738"/>
          </a:xfrm>
          <a:prstGeom prst="rect">
            <a:avLst/>
          </a:prstGeom>
        </p:spPr>
        <p:txBody>
          <a:bodyPr lIns="0" tIns="0" rIns="0" bIns="0" rtlCol="0" anchor="t">
            <a:spAutoFit/>
          </a:bodyPr>
          <a:lstStyle/>
          <a:p>
            <a:pPr algn="l">
              <a:lnSpc>
                <a:spcPts val="2840"/>
              </a:lnSpc>
            </a:pPr>
            <a:r>
              <a:rPr lang="en-US" sz="2029" b="1">
                <a:solidFill>
                  <a:srgbClr val="3B3B3B"/>
                </a:solidFill>
                <a:latin typeface="Mont Bold"/>
                <a:ea typeface="Mont Bold"/>
                <a:cs typeface="Mont Bold"/>
                <a:sym typeface="Mont Bold"/>
              </a:rPr>
              <a:t>Atogepant</a:t>
            </a:r>
            <a:r>
              <a:rPr lang="en-US" sz="2029">
                <a:solidFill>
                  <a:srgbClr val="3B3B3B"/>
                </a:solidFill>
                <a:latin typeface="Mont"/>
                <a:ea typeface="Mont"/>
                <a:cs typeface="Mont"/>
                <a:sym typeface="Mont"/>
              </a:rPr>
              <a:t> (purely preventive)</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Rimegepant</a:t>
            </a:r>
            <a:r>
              <a:rPr lang="en-US" sz="2029">
                <a:solidFill>
                  <a:srgbClr val="3B3B3B"/>
                </a:solidFill>
                <a:latin typeface="Mont"/>
                <a:ea typeface="Mont"/>
                <a:cs typeface="Mont"/>
                <a:sym typeface="Mont"/>
              </a:rPr>
              <a:t> (used for both acute and preventive treatment)</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6" name="TextBox 6"/>
          <p:cNvSpPr txBox="1"/>
          <p:nvPr/>
        </p:nvSpPr>
        <p:spPr>
          <a:xfrm>
            <a:off x="4713349" y="3178081"/>
            <a:ext cx="3222310" cy="1824888"/>
          </a:xfrm>
          <a:prstGeom prst="rect">
            <a:avLst/>
          </a:prstGeom>
        </p:spPr>
        <p:txBody>
          <a:bodyPr lIns="0" tIns="0" rIns="0" bIns="0" rtlCol="0" anchor="t">
            <a:spAutoFit/>
          </a:bodyPr>
          <a:lstStyle/>
          <a:p>
            <a:pPr algn="l">
              <a:lnSpc>
                <a:spcPts val="2840"/>
              </a:lnSpc>
            </a:pPr>
            <a:r>
              <a:rPr lang="en-US" sz="2029">
                <a:solidFill>
                  <a:srgbClr val="3B3B3B"/>
                </a:solidFill>
                <a:latin typeface="Mont"/>
                <a:ea typeface="Mont"/>
                <a:cs typeface="Mont"/>
                <a:sym typeface="Mont"/>
              </a:rPr>
              <a:t>Blocks CGRP receptors, reducing inflammation involved in migraine attacks.</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7" name="TextBox 7"/>
          <p:cNvSpPr txBox="1"/>
          <p:nvPr/>
        </p:nvSpPr>
        <p:spPr>
          <a:xfrm>
            <a:off x="9114933" y="2603342"/>
            <a:ext cx="3390051"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Key Benefits</a:t>
            </a:r>
          </a:p>
        </p:txBody>
      </p:sp>
      <p:sp>
        <p:nvSpPr>
          <p:cNvPr id="8" name="TextBox 8"/>
          <p:cNvSpPr txBox="1"/>
          <p:nvPr/>
        </p:nvSpPr>
        <p:spPr>
          <a:xfrm>
            <a:off x="9114933" y="3178081"/>
            <a:ext cx="3488488" cy="5349138"/>
          </a:xfrm>
          <a:prstGeom prst="rect">
            <a:avLst/>
          </a:prstGeom>
        </p:spPr>
        <p:txBody>
          <a:bodyPr lIns="0" tIns="0" rIns="0" bIns="0" rtlCol="0" anchor="t">
            <a:spAutoFit/>
          </a:bodyPr>
          <a:lstStyle/>
          <a:p>
            <a:pPr algn="l">
              <a:lnSpc>
                <a:spcPts val="2840"/>
              </a:lnSpc>
            </a:pPr>
            <a:r>
              <a:rPr lang="en-US" sz="2029" b="1">
                <a:solidFill>
                  <a:srgbClr val="3B3B3B"/>
                </a:solidFill>
                <a:latin typeface="Mont Bold"/>
                <a:ea typeface="Mont Bold"/>
                <a:cs typeface="Mont Bold"/>
                <a:sym typeface="Mont Bold"/>
              </a:rPr>
              <a:t>More targeted </a:t>
            </a:r>
            <a:r>
              <a:rPr lang="en-US" sz="2029">
                <a:solidFill>
                  <a:srgbClr val="3B3B3B"/>
                </a:solidFill>
                <a:latin typeface="Mont"/>
                <a:ea typeface="Mont"/>
                <a:cs typeface="Mont"/>
                <a:sym typeface="Mont"/>
              </a:rPr>
              <a:t>than traditional options, directly addressing migraine pathophysiology.</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Fewer systemic side effects</a:t>
            </a:r>
            <a:r>
              <a:rPr lang="en-US" sz="2029">
                <a:solidFill>
                  <a:srgbClr val="3B3B3B"/>
                </a:solidFill>
                <a:latin typeface="Mont"/>
                <a:ea typeface="Mont"/>
                <a:cs typeface="Mont"/>
                <a:sym typeface="Mont"/>
              </a:rPr>
              <a:t> (e.g., no sedation or weight gain).</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Dual-use advantage:</a:t>
            </a:r>
            <a:r>
              <a:rPr lang="en-US" sz="2029">
                <a:solidFill>
                  <a:srgbClr val="3B3B3B"/>
                </a:solidFill>
                <a:latin typeface="Mont"/>
                <a:ea typeface="Mont"/>
                <a:cs typeface="Mont"/>
                <a:sym typeface="Mont"/>
              </a:rPr>
              <a:t> Rimegepant can be taken as needed for acute relief or regularly for prevention.</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9" name="TextBox 9"/>
          <p:cNvSpPr txBox="1"/>
          <p:nvPr/>
        </p:nvSpPr>
        <p:spPr>
          <a:xfrm>
            <a:off x="12954315" y="2603342"/>
            <a:ext cx="3390051" cy="725876"/>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Compared to Traditional Options</a:t>
            </a:r>
          </a:p>
        </p:txBody>
      </p:sp>
      <p:sp>
        <p:nvSpPr>
          <p:cNvPr id="10" name="TextBox 10"/>
          <p:cNvSpPr txBox="1"/>
          <p:nvPr/>
        </p:nvSpPr>
        <p:spPr>
          <a:xfrm>
            <a:off x="12954315" y="3632150"/>
            <a:ext cx="3692036" cy="3234588"/>
          </a:xfrm>
          <a:prstGeom prst="rect">
            <a:avLst/>
          </a:prstGeom>
        </p:spPr>
        <p:txBody>
          <a:bodyPr lIns="0" tIns="0" rIns="0" bIns="0" rtlCol="0" anchor="t">
            <a:spAutoFit/>
          </a:bodyPr>
          <a:lstStyle/>
          <a:p>
            <a:pPr algn="l">
              <a:lnSpc>
                <a:spcPts val="2840"/>
              </a:lnSpc>
            </a:pPr>
            <a:r>
              <a:rPr lang="en-US" sz="2029">
                <a:solidFill>
                  <a:srgbClr val="3B3B3B"/>
                </a:solidFill>
                <a:latin typeface="Mont"/>
                <a:ea typeface="Mont"/>
                <a:cs typeface="Mont"/>
                <a:sym typeface="Mont"/>
              </a:rPr>
              <a:t>Unlike beta-blockers and antidepressants, -gepants </a:t>
            </a:r>
            <a:r>
              <a:rPr lang="en-US" sz="2029" b="1">
                <a:solidFill>
                  <a:srgbClr val="3B3B3B"/>
                </a:solidFill>
                <a:latin typeface="Mont Bold"/>
                <a:ea typeface="Mont Bold"/>
                <a:cs typeface="Mont Bold"/>
                <a:sym typeface="Mont Bold"/>
              </a:rPr>
              <a:t>cause much fewer cardiovascular or cognitive side effects.</a:t>
            </a:r>
          </a:p>
          <a:p>
            <a:pPr algn="l">
              <a:lnSpc>
                <a:spcPts val="2840"/>
              </a:lnSpc>
            </a:pPr>
            <a:endParaRPr lang="en-US" sz="2029" b="1">
              <a:solidFill>
                <a:srgbClr val="3B3B3B"/>
              </a:solidFill>
              <a:latin typeface="Mont Bold"/>
              <a:ea typeface="Mont Bold"/>
              <a:cs typeface="Mont Bold"/>
              <a:sym typeface="Mont Bold"/>
            </a:endParaRPr>
          </a:p>
          <a:p>
            <a:pPr marL="0" lvl="0" indent="0" algn="l">
              <a:lnSpc>
                <a:spcPts val="2840"/>
              </a:lnSpc>
              <a:spcBef>
                <a:spcPct val="0"/>
              </a:spcBef>
            </a:pPr>
            <a:r>
              <a:rPr lang="en-US" sz="2029">
                <a:solidFill>
                  <a:srgbClr val="3B3B3B"/>
                </a:solidFill>
                <a:latin typeface="Mont"/>
                <a:ea typeface="Mont"/>
                <a:cs typeface="Mont"/>
                <a:sym typeface="Mont"/>
              </a:rPr>
              <a:t>They</a:t>
            </a:r>
            <a:r>
              <a:rPr lang="en-US" sz="2029" b="1">
                <a:solidFill>
                  <a:srgbClr val="3B3B3B"/>
                </a:solidFill>
                <a:latin typeface="Mont Bold"/>
                <a:ea typeface="Mont Bold"/>
                <a:cs typeface="Mont Bold"/>
                <a:sym typeface="Mont Bold"/>
              </a:rPr>
              <a:t> work quickly</a:t>
            </a:r>
            <a:r>
              <a:rPr lang="en-US" sz="2029">
                <a:solidFill>
                  <a:srgbClr val="3B3B3B"/>
                </a:solidFill>
                <a:latin typeface="Mont"/>
                <a:ea typeface="Mont"/>
                <a:cs typeface="Mont"/>
                <a:sym typeface="Mont"/>
              </a:rPr>
              <a:t> and do not require titration, unlike older preventives</a:t>
            </a:r>
          </a:p>
        </p:txBody>
      </p:sp>
      <p:sp>
        <p:nvSpPr>
          <p:cNvPr id="11" name="TextBox 11"/>
          <p:cNvSpPr txBox="1"/>
          <p:nvPr/>
        </p:nvSpPr>
        <p:spPr>
          <a:xfrm>
            <a:off x="1028700" y="1076325"/>
            <a:ext cx="11278122" cy="728804"/>
          </a:xfrm>
          <a:prstGeom prst="rect">
            <a:avLst/>
          </a:prstGeom>
        </p:spPr>
        <p:txBody>
          <a:bodyPr lIns="0" tIns="0" rIns="0" bIns="0" rtlCol="0" anchor="t">
            <a:spAutoFit/>
          </a:bodyPr>
          <a:lstStyle/>
          <a:p>
            <a:pPr marL="0" lvl="0" indent="0" algn="l">
              <a:lnSpc>
                <a:spcPts val="5584"/>
              </a:lnSpc>
            </a:pPr>
            <a:r>
              <a:rPr lang="en-US" sz="5123" b="1">
                <a:solidFill>
                  <a:srgbClr val="447691"/>
                </a:solidFill>
                <a:latin typeface="Aileron Ultra-Bold"/>
                <a:ea typeface="Aileron Ultra-Bold"/>
                <a:cs typeface="Aileron Ultra-Bold"/>
                <a:sym typeface="Aileron Ultra-Bold"/>
              </a:rPr>
              <a:t>3.2</a:t>
            </a:r>
            <a:r>
              <a:rPr lang="en-US" sz="5123" b="1">
                <a:solidFill>
                  <a:srgbClr val="004369"/>
                </a:solidFill>
                <a:latin typeface="Aileron Ultra-Bold"/>
                <a:ea typeface="Aileron Ultra-Bold"/>
                <a:cs typeface="Aileron Ultra-Bold"/>
                <a:sym typeface="Aileron Ultra-Bold"/>
              </a:rPr>
              <a:t> Oral CGRP Blockers (-Gepants)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8024" y="5707820"/>
            <a:ext cx="5790758" cy="4364783"/>
          </a:xfrm>
          <a:custGeom>
            <a:avLst/>
            <a:gdLst/>
            <a:ahLst/>
            <a:cxnLst/>
            <a:rect l="l" t="t" r="r" b="b"/>
            <a:pathLst>
              <a:path w="5790758" h="4364783">
                <a:moveTo>
                  <a:pt x="0" y="0"/>
                </a:moveTo>
                <a:lnTo>
                  <a:pt x="5790758" y="0"/>
                </a:lnTo>
                <a:lnTo>
                  <a:pt x="5790758" y="4364783"/>
                </a:lnTo>
                <a:lnTo>
                  <a:pt x="0" y="4364783"/>
                </a:lnTo>
                <a:lnTo>
                  <a:pt x="0" y="0"/>
                </a:lnTo>
                <a:close/>
              </a:path>
            </a:pathLst>
          </a:custGeom>
          <a:blipFill>
            <a:blip r:embed="rId2">
              <a:alphaModFix amt="5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28700" y="2603342"/>
            <a:ext cx="3390051" cy="383478"/>
          </a:xfrm>
          <a:prstGeom prst="rect">
            <a:avLst/>
          </a:prstGeom>
        </p:spPr>
        <p:txBody>
          <a:bodyPr lIns="0" tIns="0" rIns="0" bIns="0" rtlCol="0" anchor="t">
            <a:spAutoFit/>
          </a:bodyPr>
          <a:lstStyle/>
          <a:p>
            <a:pPr algn="l">
              <a:lnSpc>
                <a:spcPts val="2689"/>
              </a:lnSpc>
            </a:pPr>
            <a:r>
              <a:rPr lang="en-US" sz="2445" b="1">
                <a:solidFill>
                  <a:srgbClr val="447691"/>
                </a:solidFill>
                <a:latin typeface="Codec Pro Bold"/>
                <a:ea typeface="Codec Pro Bold"/>
                <a:cs typeface="Codec Pro Bold"/>
                <a:sym typeface="Codec Pro Bold"/>
              </a:rPr>
              <a:t>Examples</a:t>
            </a:r>
          </a:p>
        </p:txBody>
      </p:sp>
      <p:sp>
        <p:nvSpPr>
          <p:cNvPr id="4" name="TextBox 4"/>
          <p:cNvSpPr txBox="1"/>
          <p:nvPr/>
        </p:nvSpPr>
        <p:spPr>
          <a:xfrm>
            <a:off x="1028700" y="3178081"/>
            <a:ext cx="3222310" cy="2882163"/>
          </a:xfrm>
          <a:prstGeom prst="rect">
            <a:avLst/>
          </a:prstGeom>
        </p:spPr>
        <p:txBody>
          <a:bodyPr lIns="0" tIns="0" rIns="0" bIns="0" rtlCol="0" anchor="t">
            <a:spAutoFit/>
          </a:bodyPr>
          <a:lstStyle/>
          <a:p>
            <a:pPr algn="l">
              <a:lnSpc>
                <a:spcPts val="2840"/>
              </a:lnSpc>
            </a:pPr>
            <a:r>
              <a:rPr lang="en-US" sz="2029" b="1">
                <a:solidFill>
                  <a:srgbClr val="3B3B3B"/>
                </a:solidFill>
                <a:latin typeface="Mont Bold"/>
                <a:ea typeface="Mont Bold"/>
                <a:cs typeface="Mont Bold"/>
                <a:sym typeface="Mont Bold"/>
              </a:rPr>
              <a:t>Erenumab</a:t>
            </a:r>
            <a:r>
              <a:rPr lang="en-US" sz="2029">
                <a:solidFill>
                  <a:srgbClr val="3B3B3B"/>
                </a:solidFill>
                <a:latin typeface="Mont"/>
                <a:ea typeface="Mont"/>
                <a:cs typeface="Mont"/>
                <a:sym typeface="Mont"/>
              </a:rPr>
              <a:t> (targets CGRP receptor)</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Fremanezumab, Galcanezumab, Eptinezumab</a:t>
            </a:r>
            <a:r>
              <a:rPr lang="en-US" sz="2029">
                <a:solidFill>
                  <a:srgbClr val="3B3B3B"/>
                </a:solidFill>
                <a:latin typeface="Mont"/>
                <a:ea typeface="Mont"/>
                <a:cs typeface="Mont"/>
                <a:sym typeface="Mont"/>
              </a:rPr>
              <a:t> (target CGRP ligand)</a:t>
            </a: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5" name="TextBox 5"/>
          <p:cNvSpPr txBox="1"/>
          <p:nvPr/>
        </p:nvSpPr>
        <p:spPr>
          <a:xfrm>
            <a:off x="9114933" y="2603342"/>
            <a:ext cx="3390051"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Key Benefits</a:t>
            </a:r>
          </a:p>
        </p:txBody>
      </p:sp>
      <p:sp>
        <p:nvSpPr>
          <p:cNvPr id="6" name="TextBox 6"/>
          <p:cNvSpPr txBox="1"/>
          <p:nvPr/>
        </p:nvSpPr>
        <p:spPr>
          <a:xfrm>
            <a:off x="9114933" y="3178081"/>
            <a:ext cx="3269283" cy="4996713"/>
          </a:xfrm>
          <a:prstGeom prst="rect">
            <a:avLst/>
          </a:prstGeom>
        </p:spPr>
        <p:txBody>
          <a:bodyPr lIns="0" tIns="0" rIns="0" bIns="0" rtlCol="0" anchor="t">
            <a:spAutoFit/>
          </a:bodyPr>
          <a:lstStyle/>
          <a:p>
            <a:pPr algn="l">
              <a:lnSpc>
                <a:spcPts val="2840"/>
              </a:lnSpc>
            </a:pPr>
            <a:r>
              <a:rPr lang="en-US" sz="2029">
                <a:solidFill>
                  <a:srgbClr val="3B3B3B"/>
                </a:solidFill>
                <a:latin typeface="Mont"/>
                <a:ea typeface="Mont"/>
                <a:cs typeface="Mont"/>
                <a:sym typeface="Mont"/>
              </a:rPr>
              <a:t>Effective for </a:t>
            </a:r>
            <a:r>
              <a:rPr lang="en-US" sz="2029" b="1">
                <a:solidFill>
                  <a:srgbClr val="3B3B3B"/>
                </a:solidFill>
                <a:latin typeface="Mont Bold"/>
                <a:ea typeface="Mont Bold"/>
                <a:cs typeface="Mont Bold"/>
                <a:sym typeface="Mont Bold"/>
              </a:rPr>
              <a:t>both </a:t>
            </a:r>
            <a:r>
              <a:rPr lang="en-US" sz="2029">
                <a:solidFill>
                  <a:srgbClr val="3B3B3B"/>
                </a:solidFill>
                <a:latin typeface="Mont"/>
                <a:ea typeface="Mont"/>
                <a:cs typeface="Mont"/>
                <a:sym typeface="Mont"/>
              </a:rPr>
              <a:t>episodic and chronic migraine.</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Long dosing intervals</a:t>
            </a:r>
            <a:r>
              <a:rPr lang="en-US" sz="2029">
                <a:solidFill>
                  <a:srgbClr val="3B3B3B"/>
                </a:solidFill>
                <a:latin typeface="Mont"/>
                <a:ea typeface="Mont"/>
                <a:cs typeface="Mont"/>
                <a:sym typeface="Mont"/>
              </a:rPr>
              <a:t> improve adherence and convenience.</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b="1">
                <a:solidFill>
                  <a:srgbClr val="3B3B3B"/>
                </a:solidFill>
                <a:latin typeface="Mont Bold"/>
                <a:ea typeface="Mont Bold"/>
                <a:cs typeface="Mont Bold"/>
                <a:sym typeface="Mont Bold"/>
              </a:rPr>
              <a:t>Minimal drug interactions</a:t>
            </a:r>
            <a:r>
              <a:rPr lang="en-US" sz="2029">
                <a:solidFill>
                  <a:srgbClr val="3B3B3B"/>
                </a:solidFill>
                <a:latin typeface="Mont"/>
                <a:ea typeface="Mont"/>
                <a:cs typeface="Mont"/>
                <a:sym typeface="Mont"/>
              </a:rPr>
              <a:t>, making it suitable for polypharmacy patients.</a:t>
            </a:r>
          </a:p>
          <a:p>
            <a:pPr algn="l">
              <a:lnSpc>
                <a:spcPts val="2840"/>
              </a:lnSpc>
            </a:pPr>
            <a:endParaRPr lang="en-US" sz="2029">
              <a:solidFill>
                <a:srgbClr val="3B3B3B"/>
              </a:solidFill>
              <a:latin typeface="Mont"/>
              <a:ea typeface="Mont"/>
              <a:cs typeface="Mont"/>
              <a:sym typeface="Mont"/>
            </a:endParaRPr>
          </a:p>
          <a:p>
            <a:pPr marL="0" lvl="0" indent="0" algn="l">
              <a:lnSpc>
                <a:spcPts val="2840"/>
              </a:lnSpc>
              <a:spcBef>
                <a:spcPct val="0"/>
              </a:spcBef>
            </a:pPr>
            <a:endParaRPr lang="en-US" sz="2029">
              <a:solidFill>
                <a:srgbClr val="3B3B3B"/>
              </a:solidFill>
              <a:latin typeface="Mont"/>
              <a:ea typeface="Mont"/>
              <a:cs typeface="Mont"/>
              <a:sym typeface="Mont"/>
            </a:endParaRPr>
          </a:p>
        </p:txBody>
      </p:sp>
      <p:sp>
        <p:nvSpPr>
          <p:cNvPr id="7" name="TextBox 7"/>
          <p:cNvSpPr txBox="1"/>
          <p:nvPr/>
        </p:nvSpPr>
        <p:spPr>
          <a:xfrm>
            <a:off x="12954315" y="2603342"/>
            <a:ext cx="3390051" cy="725876"/>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Compared to Traditional Options</a:t>
            </a:r>
          </a:p>
        </p:txBody>
      </p:sp>
      <p:sp>
        <p:nvSpPr>
          <p:cNvPr id="8" name="TextBox 8"/>
          <p:cNvSpPr txBox="1"/>
          <p:nvPr/>
        </p:nvSpPr>
        <p:spPr>
          <a:xfrm>
            <a:off x="12954315" y="3632150"/>
            <a:ext cx="3390051" cy="3234588"/>
          </a:xfrm>
          <a:prstGeom prst="rect">
            <a:avLst/>
          </a:prstGeom>
        </p:spPr>
        <p:txBody>
          <a:bodyPr lIns="0" tIns="0" rIns="0" bIns="0" rtlCol="0" anchor="t">
            <a:spAutoFit/>
          </a:bodyPr>
          <a:lstStyle/>
          <a:p>
            <a:pPr algn="l">
              <a:lnSpc>
                <a:spcPts val="2840"/>
              </a:lnSpc>
            </a:pPr>
            <a:r>
              <a:rPr lang="en-US" sz="2029" b="1">
                <a:solidFill>
                  <a:srgbClr val="3B3B3B"/>
                </a:solidFill>
                <a:latin typeface="Mont Bold"/>
                <a:ea typeface="Mont Bold"/>
                <a:cs typeface="Mont Bold"/>
                <a:sym typeface="Mont Bold"/>
              </a:rPr>
              <a:t>More consistent</a:t>
            </a:r>
            <a:r>
              <a:rPr lang="en-US" sz="2029">
                <a:solidFill>
                  <a:srgbClr val="3B3B3B"/>
                </a:solidFill>
                <a:latin typeface="Mont"/>
                <a:ea typeface="Mont"/>
                <a:cs typeface="Mont"/>
                <a:sym typeface="Mont"/>
              </a:rPr>
              <a:t> and sustained than daily oral preventives.</a:t>
            </a:r>
          </a:p>
          <a:p>
            <a:pPr algn="l">
              <a:lnSpc>
                <a:spcPts val="2840"/>
              </a:lnSpc>
            </a:pPr>
            <a:endParaRPr lang="en-US" sz="2029">
              <a:solidFill>
                <a:srgbClr val="3B3B3B"/>
              </a:solidFill>
              <a:latin typeface="Mont"/>
              <a:ea typeface="Mont"/>
              <a:cs typeface="Mont"/>
              <a:sym typeface="Mont"/>
            </a:endParaRPr>
          </a:p>
          <a:p>
            <a:pPr algn="l">
              <a:lnSpc>
                <a:spcPts val="2840"/>
              </a:lnSpc>
            </a:pPr>
            <a:r>
              <a:rPr lang="en-US" sz="2029">
                <a:solidFill>
                  <a:srgbClr val="3B3B3B"/>
                </a:solidFill>
                <a:latin typeface="Mont"/>
                <a:ea typeface="Mont"/>
                <a:cs typeface="Mont"/>
                <a:sym typeface="Mont"/>
              </a:rPr>
              <a:t>Unlike anticonvulsants, they </a:t>
            </a:r>
            <a:r>
              <a:rPr lang="en-US" sz="2029" b="1">
                <a:solidFill>
                  <a:srgbClr val="3B3B3B"/>
                </a:solidFill>
                <a:latin typeface="Mont Bold"/>
                <a:ea typeface="Mont Bold"/>
                <a:cs typeface="Mont Bold"/>
                <a:sym typeface="Mont Bold"/>
              </a:rPr>
              <a:t>do not impair cognition or cause weight loss.</a:t>
            </a:r>
          </a:p>
          <a:p>
            <a:pPr marL="0" lvl="0" indent="0" algn="l">
              <a:lnSpc>
                <a:spcPts val="2840"/>
              </a:lnSpc>
              <a:spcBef>
                <a:spcPct val="0"/>
              </a:spcBef>
            </a:pPr>
            <a:endParaRPr lang="en-US" sz="2029" b="1">
              <a:solidFill>
                <a:srgbClr val="3B3B3B"/>
              </a:solidFill>
              <a:latin typeface="Mont Bold"/>
              <a:ea typeface="Mont Bold"/>
              <a:cs typeface="Mont Bold"/>
              <a:sym typeface="Mont Bold"/>
            </a:endParaRPr>
          </a:p>
        </p:txBody>
      </p:sp>
      <p:sp>
        <p:nvSpPr>
          <p:cNvPr id="9" name="TextBox 9"/>
          <p:cNvSpPr txBox="1"/>
          <p:nvPr/>
        </p:nvSpPr>
        <p:spPr>
          <a:xfrm>
            <a:off x="1028700" y="1076325"/>
            <a:ext cx="13908588" cy="728804"/>
          </a:xfrm>
          <a:prstGeom prst="rect">
            <a:avLst/>
          </a:prstGeom>
        </p:spPr>
        <p:txBody>
          <a:bodyPr lIns="0" tIns="0" rIns="0" bIns="0" rtlCol="0" anchor="t">
            <a:spAutoFit/>
          </a:bodyPr>
          <a:lstStyle/>
          <a:p>
            <a:pPr marL="0" lvl="0" indent="0" algn="l">
              <a:lnSpc>
                <a:spcPts val="5584"/>
              </a:lnSpc>
            </a:pPr>
            <a:r>
              <a:rPr lang="en-US" sz="5123" b="1">
                <a:solidFill>
                  <a:srgbClr val="447691"/>
                </a:solidFill>
                <a:latin typeface="Aileron Ultra-Bold"/>
                <a:ea typeface="Aileron Ultra-Bold"/>
                <a:cs typeface="Aileron Ultra-Bold"/>
                <a:sym typeface="Aileron Ultra-Bold"/>
              </a:rPr>
              <a:t>3.3</a:t>
            </a:r>
            <a:r>
              <a:rPr lang="en-US" sz="5123" b="1">
                <a:solidFill>
                  <a:srgbClr val="004369"/>
                </a:solidFill>
                <a:latin typeface="Aileron Ultra-Bold"/>
                <a:ea typeface="Aileron Ultra-Bold"/>
                <a:cs typeface="Aileron Ultra-Bold"/>
                <a:sym typeface="Aileron Ultra-Bold"/>
              </a:rPr>
              <a:t> Monoclonal Antibody CGRP Blockers</a:t>
            </a:r>
          </a:p>
        </p:txBody>
      </p:sp>
      <p:sp>
        <p:nvSpPr>
          <p:cNvPr id="10" name="TextBox 10"/>
          <p:cNvSpPr txBox="1"/>
          <p:nvPr/>
        </p:nvSpPr>
        <p:spPr>
          <a:xfrm>
            <a:off x="4711693" y="2603342"/>
            <a:ext cx="3222310" cy="387990"/>
          </a:xfrm>
          <a:prstGeom prst="rect">
            <a:avLst/>
          </a:prstGeom>
        </p:spPr>
        <p:txBody>
          <a:bodyPr lIns="0" tIns="0" rIns="0" bIns="0" rtlCol="0" anchor="t">
            <a:spAutoFit/>
          </a:bodyPr>
          <a:lstStyle/>
          <a:p>
            <a:pPr marL="0" lvl="1" indent="0" algn="l">
              <a:lnSpc>
                <a:spcPts val="2689"/>
              </a:lnSpc>
              <a:spcBef>
                <a:spcPct val="0"/>
              </a:spcBef>
            </a:pPr>
            <a:r>
              <a:rPr lang="en-US" sz="2445" b="1">
                <a:solidFill>
                  <a:srgbClr val="447691"/>
                </a:solidFill>
                <a:latin typeface="Codec Pro Bold"/>
                <a:ea typeface="Codec Pro Bold"/>
                <a:cs typeface="Codec Pro Bold"/>
                <a:sym typeface="Codec Pro Bold"/>
              </a:rPr>
              <a:t>Mechanism of Action</a:t>
            </a:r>
          </a:p>
        </p:txBody>
      </p:sp>
      <p:sp>
        <p:nvSpPr>
          <p:cNvPr id="11" name="TextBox 11"/>
          <p:cNvSpPr txBox="1"/>
          <p:nvPr/>
        </p:nvSpPr>
        <p:spPr>
          <a:xfrm>
            <a:off x="4713349" y="3178081"/>
            <a:ext cx="3222310" cy="1824888"/>
          </a:xfrm>
          <a:prstGeom prst="rect">
            <a:avLst/>
          </a:prstGeom>
        </p:spPr>
        <p:txBody>
          <a:bodyPr lIns="0" tIns="0" rIns="0" bIns="0" rtlCol="0" anchor="t">
            <a:spAutoFit/>
          </a:bodyPr>
          <a:lstStyle/>
          <a:p>
            <a:pPr marL="0" lvl="0" indent="0" algn="l">
              <a:lnSpc>
                <a:spcPts val="2840"/>
              </a:lnSpc>
              <a:spcBef>
                <a:spcPct val="0"/>
              </a:spcBef>
            </a:pPr>
            <a:r>
              <a:rPr lang="en-US" sz="2029">
                <a:solidFill>
                  <a:srgbClr val="3B3B3B"/>
                </a:solidFill>
                <a:latin typeface="Mont"/>
                <a:ea typeface="Mont"/>
                <a:cs typeface="Mont"/>
                <a:sym typeface="Mont"/>
              </a:rPr>
              <a:t>Long-acting CGRP inhibition via </a:t>
            </a:r>
            <a:r>
              <a:rPr lang="en-US" sz="2029" b="1">
                <a:solidFill>
                  <a:srgbClr val="3B3B3B"/>
                </a:solidFill>
                <a:latin typeface="Mont Bold"/>
                <a:ea typeface="Mont Bold"/>
                <a:cs typeface="Mont Bold"/>
                <a:sym typeface="Mont Bold"/>
              </a:rPr>
              <a:t>monthly or quarterly injections</a:t>
            </a:r>
            <a:r>
              <a:rPr lang="en-US" sz="2029">
                <a:solidFill>
                  <a:srgbClr val="3B3B3B"/>
                </a:solidFill>
                <a:latin typeface="Mont"/>
                <a:ea typeface="Mont"/>
                <a:cs typeface="Mont"/>
                <a:sym typeface="Mont"/>
              </a:rPr>
              <a:t>, preventing migraine activity.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89099" y="0"/>
            <a:ext cx="9298901" cy="10287000"/>
          </a:xfrm>
          <a:custGeom>
            <a:avLst/>
            <a:gdLst/>
            <a:ahLst/>
            <a:cxnLst/>
            <a:rect l="l" t="t" r="r" b="b"/>
            <a:pathLst>
              <a:path w="9298901" h="10287000">
                <a:moveTo>
                  <a:pt x="0" y="0"/>
                </a:moveTo>
                <a:lnTo>
                  <a:pt x="9298901" y="0"/>
                </a:lnTo>
                <a:lnTo>
                  <a:pt x="9298901" y="10287000"/>
                </a:lnTo>
                <a:lnTo>
                  <a:pt x="0" y="10287000"/>
                </a:lnTo>
                <a:lnTo>
                  <a:pt x="0" y="0"/>
                </a:lnTo>
                <a:close/>
              </a:path>
            </a:pathLst>
          </a:custGeom>
          <a:blipFill>
            <a:blip r:embed="rId2">
              <a:alphaModFix amt="31999"/>
            </a:blip>
            <a:stretch>
              <a:fillRect l="-26475" r="-39567"/>
            </a:stretch>
          </a:blipFill>
        </p:spPr>
        <p:txBody>
          <a:bodyPr/>
          <a:lstStyle/>
          <a:p>
            <a:endParaRPr lang="en-US"/>
          </a:p>
        </p:txBody>
      </p:sp>
      <p:sp>
        <p:nvSpPr>
          <p:cNvPr id="3" name="Freeform 3"/>
          <p:cNvSpPr/>
          <p:nvPr/>
        </p:nvSpPr>
        <p:spPr>
          <a:xfrm rot="-5400000">
            <a:off x="7178979" y="1028700"/>
            <a:ext cx="10287000" cy="8229600"/>
          </a:xfrm>
          <a:custGeom>
            <a:avLst/>
            <a:gdLst/>
            <a:ahLst/>
            <a:cxnLst/>
            <a:rect l="l" t="t" r="r" b="b"/>
            <a:pathLst>
              <a:path w="10287000" h="8229600">
                <a:moveTo>
                  <a:pt x="0" y="0"/>
                </a:moveTo>
                <a:lnTo>
                  <a:pt x="10287000" y="0"/>
                </a:lnTo>
                <a:lnTo>
                  <a:pt x="10287000" y="8229600"/>
                </a:lnTo>
                <a:lnTo>
                  <a:pt x="0" y="8229600"/>
                </a:lnTo>
                <a:lnTo>
                  <a:pt x="0" y="0"/>
                </a:lnTo>
                <a:close/>
              </a:path>
            </a:pathLst>
          </a:custGeom>
          <a:blipFill>
            <a:blip r:embed="rId3"/>
            <a:stretch>
              <a:fillRect l="-39320" r="-18315"/>
            </a:stretch>
          </a:blipFill>
        </p:spPr>
        <p:txBody>
          <a:bodyPr/>
          <a:lstStyle/>
          <a:p>
            <a:endParaRPr lang="en-US"/>
          </a:p>
        </p:txBody>
      </p:sp>
      <p:sp>
        <p:nvSpPr>
          <p:cNvPr id="4" name="TextBox 4"/>
          <p:cNvSpPr txBox="1"/>
          <p:nvPr/>
        </p:nvSpPr>
        <p:spPr>
          <a:xfrm>
            <a:off x="1305288" y="1353344"/>
            <a:ext cx="8171780" cy="1938036"/>
          </a:xfrm>
          <a:prstGeom prst="rect">
            <a:avLst/>
          </a:prstGeom>
        </p:spPr>
        <p:txBody>
          <a:bodyPr lIns="0" tIns="0" rIns="0" bIns="0" rtlCol="0" anchor="t">
            <a:spAutoFit/>
          </a:bodyPr>
          <a:lstStyle/>
          <a:p>
            <a:pPr algn="l">
              <a:lnSpc>
                <a:spcPts val="7653"/>
              </a:lnSpc>
            </a:pPr>
            <a:r>
              <a:rPr lang="en-US" sz="6655" b="1">
                <a:solidFill>
                  <a:srgbClr val="447691"/>
                </a:solidFill>
                <a:latin typeface="Aileron Ultra-Bold"/>
                <a:ea typeface="Aileron Ultra-Bold"/>
                <a:cs typeface="Aileron Ultra-Bold"/>
                <a:sym typeface="Aileron Ultra-Bold"/>
              </a:rPr>
              <a:t>3.4</a:t>
            </a:r>
            <a:r>
              <a:rPr lang="en-US" sz="6655" b="1">
                <a:solidFill>
                  <a:srgbClr val="004369"/>
                </a:solidFill>
                <a:latin typeface="Aileron Ultra-Bold"/>
                <a:ea typeface="Aileron Ultra-Bold"/>
                <a:cs typeface="Aileron Ultra-Bold"/>
                <a:sym typeface="Aileron Ultra-Bold"/>
              </a:rPr>
              <a:t> Other Preventive Options</a:t>
            </a:r>
          </a:p>
        </p:txBody>
      </p:sp>
      <p:sp>
        <p:nvSpPr>
          <p:cNvPr id="5" name="TextBox 5"/>
          <p:cNvSpPr txBox="1"/>
          <p:nvPr/>
        </p:nvSpPr>
        <p:spPr>
          <a:xfrm>
            <a:off x="1305288" y="3975978"/>
            <a:ext cx="14090263" cy="3070493"/>
          </a:xfrm>
          <a:prstGeom prst="rect">
            <a:avLst/>
          </a:prstGeom>
        </p:spPr>
        <p:txBody>
          <a:bodyPr lIns="0" tIns="0" rIns="0" bIns="0" rtlCol="0" anchor="t">
            <a:spAutoFit/>
          </a:bodyPr>
          <a:lstStyle/>
          <a:p>
            <a:pPr algn="l">
              <a:lnSpc>
                <a:spcPts val="3500"/>
              </a:lnSpc>
            </a:pPr>
            <a:r>
              <a:rPr lang="en-US" sz="2500" b="1">
                <a:solidFill>
                  <a:srgbClr val="004369"/>
                </a:solidFill>
                <a:latin typeface="Mont Bold"/>
                <a:ea typeface="Mont Bold"/>
                <a:cs typeface="Mont Bold"/>
                <a:sym typeface="Mont Bold"/>
              </a:rPr>
              <a:t>Neuromodulation Devices</a:t>
            </a:r>
          </a:p>
          <a:p>
            <a:pPr algn="l">
              <a:lnSpc>
                <a:spcPts val="700"/>
              </a:lnSpc>
            </a:pPr>
            <a:endParaRPr lang="en-US" sz="2500" b="1">
              <a:solidFill>
                <a:srgbClr val="004369"/>
              </a:solidFill>
              <a:latin typeface="Mont Bold"/>
              <a:ea typeface="Mont Bold"/>
              <a:cs typeface="Mont Bold"/>
              <a:sym typeface="Mont Bold"/>
            </a:endParaRPr>
          </a:p>
          <a:p>
            <a:pPr marL="481243" lvl="1" indent="-240621" algn="l">
              <a:lnSpc>
                <a:spcPts val="3120"/>
              </a:lnSpc>
              <a:buFont typeface="Arial"/>
              <a:buChar char="•"/>
            </a:pPr>
            <a:r>
              <a:rPr lang="en-US" sz="2229">
                <a:solidFill>
                  <a:srgbClr val="545454"/>
                </a:solidFill>
                <a:latin typeface="Mont"/>
                <a:ea typeface="Mont"/>
                <a:cs typeface="Mont"/>
                <a:sym typeface="Mont"/>
              </a:rPr>
              <a:t>Non-invasive options include external vagus nerve stimulation (VNS), transcranial magnetic stimulation (TMS), and transcutaneous electrical nerve stimulation (TENS)</a:t>
            </a:r>
          </a:p>
          <a:p>
            <a:pPr algn="l">
              <a:lnSpc>
                <a:spcPts val="420"/>
              </a:lnSpc>
            </a:pPr>
            <a:endParaRPr lang="en-US" sz="2229">
              <a:solidFill>
                <a:srgbClr val="545454"/>
              </a:solidFill>
              <a:latin typeface="Mont"/>
              <a:ea typeface="Mont"/>
              <a:cs typeface="Mont"/>
              <a:sym typeface="Mont"/>
            </a:endParaRPr>
          </a:p>
          <a:p>
            <a:pPr marL="481243" lvl="1" indent="-240621" algn="l">
              <a:lnSpc>
                <a:spcPts val="3120"/>
              </a:lnSpc>
              <a:buFont typeface="Arial"/>
              <a:buChar char="•"/>
            </a:pPr>
            <a:r>
              <a:rPr lang="en-US" sz="2229">
                <a:solidFill>
                  <a:srgbClr val="545454"/>
                </a:solidFill>
                <a:latin typeface="Mont"/>
                <a:ea typeface="Mont"/>
                <a:cs typeface="Mont"/>
                <a:sym typeface="Mont"/>
              </a:rPr>
              <a:t>Suitable for patients with medication intolerance or those seeking non-drug alternatives.</a:t>
            </a:r>
          </a:p>
          <a:p>
            <a:pPr algn="l">
              <a:lnSpc>
                <a:spcPts val="420"/>
              </a:lnSpc>
            </a:pPr>
            <a:endParaRPr lang="en-US" sz="2229">
              <a:solidFill>
                <a:srgbClr val="545454"/>
              </a:solidFill>
              <a:latin typeface="Mont"/>
              <a:ea typeface="Mont"/>
              <a:cs typeface="Mont"/>
              <a:sym typeface="Mont"/>
            </a:endParaRPr>
          </a:p>
          <a:p>
            <a:pPr marL="481243" lvl="1" indent="-240621" algn="l">
              <a:lnSpc>
                <a:spcPts val="3120"/>
              </a:lnSpc>
              <a:buFont typeface="Arial"/>
              <a:buChar char="•"/>
            </a:pPr>
            <a:r>
              <a:rPr lang="en-US" sz="2229">
                <a:solidFill>
                  <a:srgbClr val="545454"/>
                </a:solidFill>
                <a:latin typeface="Mont"/>
                <a:ea typeface="Mont"/>
                <a:cs typeface="Mont"/>
                <a:sym typeface="Mont"/>
              </a:rPr>
              <a:t>Emerging evidence suggests efficacy in reducing attack frequency with regular use.</a:t>
            </a:r>
          </a:p>
          <a:p>
            <a:pPr marL="0" lvl="0" indent="0" algn="l">
              <a:lnSpc>
                <a:spcPts val="3120"/>
              </a:lnSpc>
              <a:spcBef>
                <a:spcPct val="0"/>
              </a:spcBef>
            </a:pPr>
            <a:endParaRPr lang="en-US" sz="2229">
              <a:solidFill>
                <a:srgbClr val="545454"/>
              </a:solidFill>
              <a:latin typeface="Mont"/>
              <a:ea typeface="Mont"/>
              <a:cs typeface="Mont"/>
              <a:sym typeface="Mont"/>
            </a:endParaRPr>
          </a:p>
          <a:p>
            <a:pPr marL="0" lvl="0" indent="0" algn="l">
              <a:lnSpc>
                <a:spcPts val="3120"/>
              </a:lnSpc>
              <a:spcBef>
                <a:spcPct val="0"/>
              </a:spcBef>
            </a:pPr>
            <a:endParaRPr lang="en-US" sz="2229">
              <a:solidFill>
                <a:srgbClr val="545454"/>
              </a:solidFill>
              <a:latin typeface="Mont"/>
              <a:ea typeface="Mont"/>
              <a:cs typeface="Mont"/>
              <a:sym typeface="Mont"/>
            </a:endParaRPr>
          </a:p>
        </p:txBody>
      </p:sp>
      <p:sp>
        <p:nvSpPr>
          <p:cNvPr id="6" name="TextBox 6"/>
          <p:cNvSpPr txBox="1"/>
          <p:nvPr/>
        </p:nvSpPr>
        <p:spPr>
          <a:xfrm>
            <a:off x="1305288" y="6645066"/>
            <a:ext cx="14090263" cy="2232293"/>
          </a:xfrm>
          <a:prstGeom prst="rect">
            <a:avLst/>
          </a:prstGeom>
        </p:spPr>
        <p:txBody>
          <a:bodyPr lIns="0" tIns="0" rIns="0" bIns="0" rtlCol="0" anchor="t">
            <a:spAutoFit/>
          </a:bodyPr>
          <a:lstStyle/>
          <a:p>
            <a:pPr algn="l">
              <a:lnSpc>
                <a:spcPts val="3500"/>
              </a:lnSpc>
            </a:pPr>
            <a:r>
              <a:rPr lang="en-US" sz="2500" b="1">
                <a:solidFill>
                  <a:srgbClr val="004369"/>
                </a:solidFill>
                <a:latin typeface="Mont Bold"/>
                <a:ea typeface="Mont Bold"/>
                <a:cs typeface="Mont Bold"/>
                <a:sym typeface="Mont Bold"/>
              </a:rPr>
              <a:t>Lifestyle Medicine</a:t>
            </a:r>
          </a:p>
          <a:p>
            <a:pPr algn="l">
              <a:lnSpc>
                <a:spcPts val="700"/>
              </a:lnSpc>
            </a:pPr>
            <a:endParaRPr lang="en-US" sz="2500" b="1">
              <a:solidFill>
                <a:srgbClr val="004369"/>
              </a:solidFill>
              <a:latin typeface="Mont Bold"/>
              <a:ea typeface="Mont Bold"/>
              <a:cs typeface="Mont Bold"/>
              <a:sym typeface="Mont Bold"/>
            </a:endParaRPr>
          </a:p>
          <a:p>
            <a:pPr marL="481243" lvl="1" indent="-240621" algn="l">
              <a:lnSpc>
                <a:spcPts val="3120"/>
              </a:lnSpc>
              <a:buFont typeface="Arial"/>
              <a:buChar char="•"/>
            </a:pPr>
            <a:r>
              <a:rPr lang="en-US" sz="2229">
                <a:solidFill>
                  <a:srgbClr val="545454"/>
                </a:solidFill>
                <a:latin typeface="Mont"/>
                <a:ea typeface="Mont"/>
                <a:cs typeface="Mont"/>
                <a:sym typeface="Mont"/>
              </a:rPr>
              <a:t>Regular sleep, hydration, exercise, stress management, and dietary modifications can significantly impact migraine prevention.</a:t>
            </a:r>
          </a:p>
          <a:p>
            <a:pPr algn="l">
              <a:lnSpc>
                <a:spcPts val="420"/>
              </a:lnSpc>
            </a:pPr>
            <a:endParaRPr lang="en-US" sz="2229">
              <a:solidFill>
                <a:srgbClr val="545454"/>
              </a:solidFill>
              <a:latin typeface="Mont"/>
              <a:ea typeface="Mont"/>
              <a:cs typeface="Mont"/>
              <a:sym typeface="Mont"/>
            </a:endParaRPr>
          </a:p>
          <a:p>
            <a:pPr marL="481243" lvl="1" indent="-240621" algn="l">
              <a:lnSpc>
                <a:spcPts val="3120"/>
              </a:lnSpc>
              <a:buFont typeface="Arial"/>
              <a:buChar char="•"/>
            </a:pPr>
            <a:r>
              <a:rPr lang="en-US" sz="2229">
                <a:solidFill>
                  <a:srgbClr val="545454"/>
                </a:solidFill>
                <a:latin typeface="Mont"/>
                <a:ea typeface="Mont"/>
                <a:cs typeface="Mont"/>
                <a:sym typeface="Mont"/>
              </a:rPr>
              <a:t>Often used alongside pharmacologic treatments for an integrated approach.</a:t>
            </a:r>
          </a:p>
          <a:p>
            <a:pPr marL="0" lvl="0" indent="0" algn="l">
              <a:lnSpc>
                <a:spcPts val="3120"/>
              </a:lnSpc>
              <a:spcBef>
                <a:spcPct val="0"/>
              </a:spcBef>
            </a:pPr>
            <a:endParaRPr lang="en-US" sz="2229">
              <a:solidFill>
                <a:srgbClr val="545454"/>
              </a:solidFill>
              <a:latin typeface="Mont"/>
              <a:ea typeface="Mont"/>
              <a:cs typeface="Mont"/>
              <a:sym typeface="Mon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471513"/>
            <a:ext cx="4910380" cy="3664934"/>
            <a:chOff x="0" y="0"/>
            <a:chExt cx="1293269" cy="965250"/>
          </a:xfrm>
        </p:grpSpPr>
        <p:sp>
          <p:nvSpPr>
            <p:cNvPr id="3" name="Freeform 3"/>
            <p:cNvSpPr/>
            <p:nvPr/>
          </p:nvSpPr>
          <p:spPr>
            <a:xfrm>
              <a:off x="0" y="0"/>
              <a:ext cx="1293269" cy="965250"/>
            </a:xfrm>
            <a:custGeom>
              <a:avLst/>
              <a:gdLst/>
              <a:ahLst/>
              <a:cxnLst/>
              <a:rect l="l" t="t" r="r" b="b"/>
              <a:pathLst>
                <a:path w="1293269" h="965250">
                  <a:moveTo>
                    <a:pt x="36263" y="0"/>
                  </a:moveTo>
                  <a:lnTo>
                    <a:pt x="1257006" y="0"/>
                  </a:lnTo>
                  <a:cubicBezTo>
                    <a:pt x="1266624" y="0"/>
                    <a:pt x="1275847" y="3821"/>
                    <a:pt x="1282648" y="10621"/>
                  </a:cubicBezTo>
                  <a:cubicBezTo>
                    <a:pt x="1289448" y="17422"/>
                    <a:pt x="1293269" y="26645"/>
                    <a:pt x="1293269" y="36263"/>
                  </a:cubicBezTo>
                  <a:lnTo>
                    <a:pt x="1293269" y="928987"/>
                  </a:lnTo>
                  <a:cubicBezTo>
                    <a:pt x="1293269" y="938605"/>
                    <a:pt x="1289448" y="947828"/>
                    <a:pt x="1282648" y="954629"/>
                  </a:cubicBezTo>
                  <a:cubicBezTo>
                    <a:pt x="1275847" y="961430"/>
                    <a:pt x="1266624" y="965250"/>
                    <a:pt x="1257006" y="965250"/>
                  </a:cubicBezTo>
                  <a:lnTo>
                    <a:pt x="36263" y="965250"/>
                  </a:lnTo>
                  <a:cubicBezTo>
                    <a:pt x="16235" y="965250"/>
                    <a:pt x="0" y="949015"/>
                    <a:pt x="0" y="928987"/>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4" name="TextBox 4"/>
            <p:cNvSpPr txBox="1"/>
            <p:nvPr/>
          </p:nvSpPr>
          <p:spPr>
            <a:xfrm>
              <a:off x="0" y="104775"/>
              <a:ext cx="1293269" cy="860475"/>
            </a:xfrm>
            <a:prstGeom prst="rect">
              <a:avLst/>
            </a:prstGeom>
          </p:spPr>
          <p:txBody>
            <a:bodyPr lIns="50800" tIns="50800" rIns="50800" bIns="50800" rtlCol="0" anchor="ctr"/>
            <a:lstStyle/>
            <a:p>
              <a:pPr algn="ctr">
                <a:lnSpc>
                  <a:spcPts val="799"/>
                </a:lnSpc>
              </a:pPr>
              <a:endParaRPr/>
            </a:p>
          </p:txBody>
        </p:sp>
      </p:grpSp>
      <p:grpSp>
        <p:nvGrpSpPr>
          <p:cNvPr id="5" name="Group 5"/>
          <p:cNvGrpSpPr/>
          <p:nvPr/>
        </p:nvGrpSpPr>
        <p:grpSpPr>
          <a:xfrm>
            <a:off x="6499683" y="3535220"/>
            <a:ext cx="4910380" cy="4113886"/>
            <a:chOff x="0" y="0"/>
            <a:chExt cx="1293269" cy="1083493"/>
          </a:xfrm>
        </p:grpSpPr>
        <p:sp>
          <p:nvSpPr>
            <p:cNvPr id="6" name="Freeform 6"/>
            <p:cNvSpPr/>
            <p:nvPr/>
          </p:nvSpPr>
          <p:spPr>
            <a:xfrm>
              <a:off x="0" y="0"/>
              <a:ext cx="1293269" cy="1083492"/>
            </a:xfrm>
            <a:custGeom>
              <a:avLst/>
              <a:gdLst/>
              <a:ahLst/>
              <a:cxnLst/>
              <a:rect l="l" t="t" r="r" b="b"/>
              <a:pathLst>
                <a:path w="1293269" h="1083492">
                  <a:moveTo>
                    <a:pt x="36263" y="0"/>
                  </a:moveTo>
                  <a:lnTo>
                    <a:pt x="1257006" y="0"/>
                  </a:lnTo>
                  <a:cubicBezTo>
                    <a:pt x="1266624" y="0"/>
                    <a:pt x="1275847" y="3821"/>
                    <a:pt x="1282648" y="10621"/>
                  </a:cubicBezTo>
                  <a:cubicBezTo>
                    <a:pt x="1289448" y="17422"/>
                    <a:pt x="1293269" y="26645"/>
                    <a:pt x="1293269" y="36263"/>
                  </a:cubicBezTo>
                  <a:lnTo>
                    <a:pt x="1293269" y="1047230"/>
                  </a:lnTo>
                  <a:cubicBezTo>
                    <a:pt x="1293269" y="1067257"/>
                    <a:pt x="1277033" y="1083492"/>
                    <a:pt x="1257006" y="1083492"/>
                  </a:cubicBezTo>
                  <a:lnTo>
                    <a:pt x="36263" y="1083492"/>
                  </a:lnTo>
                  <a:cubicBezTo>
                    <a:pt x="26645" y="1083492"/>
                    <a:pt x="17422" y="1079672"/>
                    <a:pt x="10621" y="1072871"/>
                  </a:cubicBezTo>
                  <a:cubicBezTo>
                    <a:pt x="3821" y="1066071"/>
                    <a:pt x="0" y="1056847"/>
                    <a:pt x="0" y="1047230"/>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7" name="TextBox 7"/>
            <p:cNvSpPr txBox="1"/>
            <p:nvPr/>
          </p:nvSpPr>
          <p:spPr>
            <a:xfrm>
              <a:off x="0" y="104775"/>
              <a:ext cx="1293269" cy="978718"/>
            </a:xfrm>
            <a:prstGeom prst="rect">
              <a:avLst/>
            </a:prstGeom>
          </p:spPr>
          <p:txBody>
            <a:bodyPr lIns="50800" tIns="50800" rIns="50800" bIns="50800" rtlCol="0" anchor="ctr"/>
            <a:lstStyle/>
            <a:p>
              <a:pPr algn="ctr">
                <a:lnSpc>
                  <a:spcPts val="799"/>
                </a:lnSpc>
              </a:pPr>
              <a:endParaRPr/>
            </a:p>
          </p:txBody>
        </p:sp>
      </p:grpSp>
      <p:grpSp>
        <p:nvGrpSpPr>
          <p:cNvPr id="8" name="Group 8"/>
          <p:cNvGrpSpPr/>
          <p:nvPr/>
        </p:nvGrpSpPr>
        <p:grpSpPr>
          <a:xfrm>
            <a:off x="11975165" y="3535220"/>
            <a:ext cx="4910380" cy="3476572"/>
            <a:chOff x="0" y="0"/>
            <a:chExt cx="1293269" cy="915640"/>
          </a:xfrm>
        </p:grpSpPr>
        <p:sp>
          <p:nvSpPr>
            <p:cNvPr id="9" name="Freeform 9"/>
            <p:cNvSpPr/>
            <p:nvPr/>
          </p:nvSpPr>
          <p:spPr>
            <a:xfrm>
              <a:off x="0" y="0"/>
              <a:ext cx="1293269" cy="915640"/>
            </a:xfrm>
            <a:custGeom>
              <a:avLst/>
              <a:gdLst/>
              <a:ahLst/>
              <a:cxnLst/>
              <a:rect l="l" t="t" r="r" b="b"/>
              <a:pathLst>
                <a:path w="1293269" h="915640">
                  <a:moveTo>
                    <a:pt x="36263" y="0"/>
                  </a:moveTo>
                  <a:lnTo>
                    <a:pt x="1257006" y="0"/>
                  </a:lnTo>
                  <a:cubicBezTo>
                    <a:pt x="1266624" y="0"/>
                    <a:pt x="1275847" y="3821"/>
                    <a:pt x="1282648" y="10621"/>
                  </a:cubicBezTo>
                  <a:cubicBezTo>
                    <a:pt x="1289448" y="17422"/>
                    <a:pt x="1293269" y="26645"/>
                    <a:pt x="1293269" y="36263"/>
                  </a:cubicBezTo>
                  <a:lnTo>
                    <a:pt x="1293269" y="879378"/>
                  </a:lnTo>
                  <a:cubicBezTo>
                    <a:pt x="1293269" y="899405"/>
                    <a:pt x="1277033" y="915640"/>
                    <a:pt x="1257006" y="915640"/>
                  </a:cubicBezTo>
                  <a:lnTo>
                    <a:pt x="36263" y="915640"/>
                  </a:lnTo>
                  <a:cubicBezTo>
                    <a:pt x="16235" y="915640"/>
                    <a:pt x="0" y="899405"/>
                    <a:pt x="0" y="879378"/>
                  </a:cubicBezTo>
                  <a:lnTo>
                    <a:pt x="0" y="36263"/>
                  </a:lnTo>
                  <a:cubicBezTo>
                    <a:pt x="0" y="26645"/>
                    <a:pt x="3821" y="17422"/>
                    <a:pt x="10621" y="10621"/>
                  </a:cubicBezTo>
                  <a:cubicBezTo>
                    <a:pt x="17422" y="3821"/>
                    <a:pt x="26645" y="0"/>
                    <a:pt x="36263" y="0"/>
                  </a:cubicBezTo>
                  <a:close/>
                </a:path>
              </a:pathLst>
            </a:custGeom>
            <a:solidFill>
              <a:srgbClr val="EDEDED"/>
            </a:solidFill>
            <a:ln cap="rnd">
              <a:noFill/>
              <a:prstDash val="solid"/>
              <a:round/>
            </a:ln>
          </p:spPr>
          <p:txBody>
            <a:bodyPr/>
            <a:lstStyle/>
            <a:p>
              <a:endParaRPr lang="en-US"/>
            </a:p>
          </p:txBody>
        </p:sp>
        <p:sp>
          <p:nvSpPr>
            <p:cNvPr id="10" name="TextBox 10"/>
            <p:cNvSpPr txBox="1"/>
            <p:nvPr/>
          </p:nvSpPr>
          <p:spPr>
            <a:xfrm>
              <a:off x="0" y="104775"/>
              <a:ext cx="1293269" cy="810865"/>
            </a:xfrm>
            <a:prstGeom prst="rect">
              <a:avLst/>
            </a:prstGeom>
          </p:spPr>
          <p:txBody>
            <a:bodyPr lIns="50800" tIns="50800" rIns="50800" bIns="50800" rtlCol="0" anchor="ctr"/>
            <a:lstStyle/>
            <a:p>
              <a:pPr algn="ctr">
                <a:lnSpc>
                  <a:spcPts val="799"/>
                </a:lnSpc>
              </a:pPr>
              <a:endParaRPr/>
            </a:p>
          </p:txBody>
        </p:sp>
      </p:grpSp>
      <p:grpSp>
        <p:nvGrpSpPr>
          <p:cNvPr id="11" name="Group 11"/>
          <p:cNvGrpSpPr/>
          <p:nvPr/>
        </p:nvGrpSpPr>
        <p:grpSpPr>
          <a:xfrm>
            <a:off x="1420518" y="2982489"/>
            <a:ext cx="4126745" cy="978049"/>
            <a:chOff x="0" y="0"/>
            <a:chExt cx="1594816" cy="377975"/>
          </a:xfrm>
        </p:grpSpPr>
        <p:sp>
          <p:nvSpPr>
            <p:cNvPr id="12" name="Freeform 12"/>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3" name="TextBox 13"/>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4" name="Group 14"/>
          <p:cNvGrpSpPr/>
          <p:nvPr/>
        </p:nvGrpSpPr>
        <p:grpSpPr>
          <a:xfrm>
            <a:off x="6891500" y="3046196"/>
            <a:ext cx="4126745" cy="978049"/>
            <a:chOff x="0" y="0"/>
            <a:chExt cx="1594816" cy="377975"/>
          </a:xfrm>
        </p:grpSpPr>
        <p:sp>
          <p:nvSpPr>
            <p:cNvPr id="15" name="Freeform 15"/>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6" name="TextBox 16"/>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grpSp>
        <p:nvGrpSpPr>
          <p:cNvPr id="17" name="Group 17"/>
          <p:cNvGrpSpPr/>
          <p:nvPr/>
        </p:nvGrpSpPr>
        <p:grpSpPr>
          <a:xfrm>
            <a:off x="12368435" y="3046196"/>
            <a:ext cx="4126745" cy="978049"/>
            <a:chOff x="0" y="0"/>
            <a:chExt cx="1594816" cy="377975"/>
          </a:xfrm>
        </p:grpSpPr>
        <p:sp>
          <p:nvSpPr>
            <p:cNvPr id="18" name="Freeform 18"/>
            <p:cNvSpPr/>
            <p:nvPr/>
          </p:nvSpPr>
          <p:spPr>
            <a:xfrm>
              <a:off x="0" y="0"/>
              <a:ext cx="1594816" cy="377975"/>
            </a:xfrm>
            <a:custGeom>
              <a:avLst/>
              <a:gdLst/>
              <a:ahLst/>
              <a:cxnLst/>
              <a:rect l="l" t="t" r="r" b="b"/>
              <a:pathLst>
                <a:path w="1594816" h="377975">
                  <a:moveTo>
                    <a:pt x="43149" y="0"/>
                  </a:moveTo>
                  <a:lnTo>
                    <a:pt x="1551668" y="0"/>
                  </a:lnTo>
                  <a:cubicBezTo>
                    <a:pt x="1563111" y="0"/>
                    <a:pt x="1574086" y="4546"/>
                    <a:pt x="1582178" y="12638"/>
                  </a:cubicBezTo>
                  <a:cubicBezTo>
                    <a:pt x="1590270" y="20730"/>
                    <a:pt x="1594816" y="31705"/>
                    <a:pt x="1594816" y="43149"/>
                  </a:cubicBezTo>
                  <a:lnTo>
                    <a:pt x="1594816" y="334827"/>
                  </a:lnTo>
                  <a:cubicBezTo>
                    <a:pt x="1594816" y="346270"/>
                    <a:pt x="1590270" y="357246"/>
                    <a:pt x="1582178" y="365337"/>
                  </a:cubicBezTo>
                  <a:cubicBezTo>
                    <a:pt x="1574086" y="373429"/>
                    <a:pt x="1563111" y="377975"/>
                    <a:pt x="1551668" y="377975"/>
                  </a:cubicBezTo>
                  <a:lnTo>
                    <a:pt x="43149" y="377975"/>
                  </a:lnTo>
                  <a:cubicBezTo>
                    <a:pt x="31705" y="377975"/>
                    <a:pt x="20730" y="373429"/>
                    <a:pt x="12638" y="365337"/>
                  </a:cubicBezTo>
                  <a:cubicBezTo>
                    <a:pt x="4546" y="357246"/>
                    <a:pt x="0" y="346270"/>
                    <a:pt x="0" y="334827"/>
                  </a:cubicBezTo>
                  <a:lnTo>
                    <a:pt x="0" y="43149"/>
                  </a:lnTo>
                  <a:cubicBezTo>
                    <a:pt x="0" y="31705"/>
                    <a:pt x="4546" y="20730"/>
                    <a:pt x="12638" y="12638"/>
                  </a:cubicBezTo>
                  <a:cubicBezTo>
                    <a:pt x="20730" y="4546"/>
                    <a:pt x="31705" y="0"/>
                    <a:pt x="43149"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95250"/>
              <a:ext cx="1594816" cy="282725"/>
            </a:xfrm>
            <a:prstGeom prst="rect">
              <a:avLst/>
            </a:prstGeom>
          </p:spPr>
          <p:txBody>
            <a:bodyPr lIns="26959" tIns="26959" rIns="26959" bIns="26959" rtlCol="0" anchor="ctr"/>
            <a:lstStyle/>
            <a:p>
              <a:pPr marL="0" lvl="0" indent="0" algn="ctr">
                <a:lnSpc>
                  <a:spcPts val="799"/>
                </a:lnSpc>
                <a:spcBef>
                  <a:spcPct val="0"/>
                </a:spcBef>
              </a:pPr>
              <a:endParaRPr/>
            </a:p>
          </p:txBody>
        </p:sp>
      </p:grpSp>
      <p:sp>
        <p:nvSpPr>
          <p:cNvPr id="20" name="TextBox 20"/>
          <p:cNvSpPr txBox="1"/>
          <p:nvPr/>
        </p:nvSpPr>
        <p:spPr>
          <a:xfrm>
            <a:off x="2115765" y="3213385"/>
            <a:ext cx="2736250"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Benefits</a:t>
            </a:r>
          </a:p>
        </p:txBody>
      </p:sp>
      <p:sp>
        <p:nvSpPr>
          <p:cNvPr id="21" name="TextBox 21"/>
          <p:cNvSpPr txBox="1"/>
          <p:nvPr/>
        </p:nvSpPr>
        <p:spPr>
          <a:xfrm>
            <a:off x="7145628" y="3360521"/>
            <a:ext cx="3618488"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Non-drug Options</a:t>
            </a:r>
          </a:p>
        </p:txBody>
      </p:sp>
      <p:sp>
        <p:nvSpPr>
          <p:cNvPr id="22" name="TextBox 22"/>
          <p:cNvSpPr txBox="1"/>
          <p:nvPr/>
        </p:nvSpPr>
        <p:spPr>
          <a:xfrm>
            <a:off x="12625610" y="3277092"/>
            <a:ext cx="3618488" cy="421005"/>
          </a:xfrm>
          <a:prstGeom prst="rect">
            <a:avLst/>
          </a:prstGeom>
        </p:spPr>
        <p:txBody>
          <a:bodyPr lIns="0" tIns="0" rIns="0" bIns="0" rtlCol="0" anchor="t">
            <a:spAutoFit/>
          </a:bodyPr>
          <a:lstStyle/>
          <a:p>
            <a:pPr algn="ctr">
              <a:lnSpc>
                <a:spcPts val="3299"/>
              </a:lnSpc>
              <a:spcBef>
                <a:spcPct val="0"/>
              </a:spcBef>
            </a:pPr>
            <a:r>
              <a:rPr lang="en-US" sz="2199" b="1">
                <a:solidFill>
                  <a:srgbClr val="004369"/>
                </a:solidFill>
                <a:latin typeface="Codec Pro Bold"/>
                <a:ea typeface="Codec Pro Bold"/>
                <a:cs typeface="Codec Pro Bold"/>
                <a:sym typeface="Codec Pro Bold"/>
              </a:rPr>
              <a:t>Personalization</a:t>
            </a:r>
          </a:p>
        </p:txBody>
      </p:sp>
      <p:sp>
        <p:nvSpPr>
          <p:cNvPr id="23" name="TextBox 23"/>
          <p:cNvSpPr txBox="1"/>
          <p:nvPr/>
        </p:nvSpPr>
        <p:spPr>
          <a:xfrm>
            <a:off x="1292501" y="4392417"/>
            <a:ext cx="4382778" cy="2619375"/>
          </a:xfrm>
          <a:prstGeom prst="rect">
            <a:avLst/>
          </a:prstGeom>
        </p:spPr>
        <p:txBody>
          <a:bodyPr lIns="0" tIns="0" rIns="0" bIns="0" rtlCol="0" anchor="t">
            <a:spAutoFit/>
          </a:bodyPr>
          <a:lstStyle/>
          <a:p>
            <a:pPr algn="ctr">
              <a:lnSpc>
                <a:spcPts val="2999"/>
              </a:lnSpc>
            </a:pPr>
            <a:r>
              <a:rPr lang="en-US" sz="1999">
                <a:solidFill>
                  <a:srgbClr val="000000"/>
                </a:solidFill>
                <a:latin typeface="Codec Pro"/>
                <a:ea typeface="Codec Pro"/>
                <a:cs typeface="Codec Pro"/>
                <a:sym typeface="Codec Pro"/>
              </a:rPr>
              <a:t>Newer CGRP-targeted therapies (oral -gepants, monoclonal antibodies) offer greater specificity, fewer side effects, and improved adherence compared to traditional preventives.</a:t>
            </a:r>
          </a:p>
          <a:p>
            <a:pPr algn="ctr">
              <a:lnSpc>
                <a:spcPts val="2999"/>
              </a:lnSpc>
              <a:spcBef>
                <a:spcPct val="0"/>
              </a:spcBef>
            </a:pPr>
            <a:endParaRPr lang="en-US" sz="1999">
              <a:solidFill>
                <a:srgbClr val="000000"/>
              </a:solidFill>
              <a:latin typeface="Codec Pro"/>
              <a:ea typeface="Codec Pro"/>
              <a:cs typeface="Codec Pro"/>
              <a:sym typeface="Codec Pro"/>
            </a:endParaRPr>
          </a:p>
        </p:txBody>
      </p:sp>
      <p:sp>
        <p:nvSpPr>
          <p:cNvPr id="24" name="TextBox 24"/>
          <p:cNvSpPr txBox="1"/>
          <p:nvPr/>
        </p:nvSpPr>
        <p:spPr>
          <a:xfrm>
            <a:off x="6695591" y="4218489"/>
            <a:ext cx="4518563" cy="2990850"/>
          </a:xfrm>
          <a:prstGeom prst="rect">
            <a:avLst/>
          </a:prstGeom>
        </p:spPr>
        <p:txBody>
          <a:bodyPr lIns="0" tIns="0" rIns="0" bIns="0" rtlCol="0" anchor="t">
            <a:spAutoFit/>
          </a:bodyPr>
          <a:lstStyle/>
          <a:p>
            <a:pPr algn="ctr">
              <a:lnSpc>
                <a:spcPts val="2999"/>
              </a:lnSpc>
              <a:spcBef>
                <a:spcPct val="0"/>
              </a:spcBef>
            </a:pPr>
            <a:r>
              <a:rPr lang="en-US" sz="1999">
                <a:solidFill>
                  <a:srgbClr val="000000"/>
                </a:solidFill>
                <a:latin typeface="Codec Pro"/>
                <a:ea typeface="Codec Pro"/>
                <a:cs typeface="Codec Pro"/>
                <a:sym typeface="Codec Pro"/>
              </a:rPr>
              <a:t>Non-drug approaches (neuromodulation, lifestyle modifications) provide additional or alternative options for patients who cannot tolerate medications or for patients with more refractory disease to help increase efficacy of pharmaceutical treatments.</a:t>
            </a:r>
          </a:p>
        </p:txBody>
      </p:sp>
      <p:sp>
        <p:nvSpPr>
          <p:cNvPr id="25" name="TextBox 25"/>
          <p:cNvSpPr txBox="1"/>
          <p:nvPr/>
        </p:nvSpPr>
        <p:spPr>
          <a:xfrm>
            <a:off x="12625610" y="4309995"/>
            <a:ext cx="3756477" cy="1876425"/>
          </a:xfrm>
          <a:prstGeom prst="rect">
            <a:avLst/>
          </a:prstGeom>
        </p:spPr>
        <p:txBody>
          <a:bodyPr lIns="0" tIns="0" rIns="0" bIns="0" rtlCol="0" anchor="t">
            <a:spAutoFit/>
          </a:bodyPr>
          <a:lstStyle/>
          <a:p>
            <a:pPr algn="ctr">
              <a:lnSpc>
                <a:spcPts val="2999"/>
              </a:lnSpc>
              <a:spcBef>
                <a:spcPct val="0"/>
              </a:spcBef>
            </a:pPr>
            <a:r>
              <a:rPr lang="en-US" sz="1999">
                <a:solidFill>
                  <a:srgbClr val="000000"/>
                </a:solidFill>
                <a:latin typeface="Codec Pro"/>
                <a:ea typeface="Codec Pro"/>
                <a:cs typeface="Codec Pro"/>
                <a:sym typeface="Codec Pro"/>
              </a:rPr>
              <a:t>Personalized treatment plans are essential, balancing efficacy, safety, and patient preference to optimize migraine prevention.</a:t>
            </a:r>
          </a:p>
        </p:txBody>
      </p:sp>
      <p:sp>
        <p:nvSpPr>
          <p:cNvPr id="26" name="Freeform 26"/>
          <p:cNvSpPr/>
          <p:nvPr/>
        </p:nvSpPr>
        <p:spPr>
          <a:xfrm>
            <a:off x="467317" y="6477314"/>
            <a:ext cx="2746357" cy="5268791"/>
          </a:xfrm>
          <a:custGeom>
            <a:avLst/>
            <a:gdLst/>
            <a:ahLst/>
            <a:cxnLst/>
            <a:rect l="l" t="t" r="r" b="b"/>
            <a:pathLst>
              <a:path w="2746357" h="5268791">
                <a:moveTo>
                  <a:pt x="0" y="0"/>
                </a:moveTo>
                <a:lnTo>
                  <a:pt x="2746357" y="0"/>
                </a:lnTo>
                <a:lnTo>
                  <a:pt x="2746357" y="5268791"/>
                </a:lnTo>
                <a:lnTo>
                  <a:pt x="0" y="5268791"/>
                </a:lnTo>
                <a:lnTo>
                  <a:pt x="0" y="0"/>
                </a:lnTo>
                <a:close/>
              </a:path>
            </a:pathLst>
          </a:custGeom>
          <a:blipFill>
            <a:blip r:embed="rId2"/>
            <a:stretch>
              <a:fillRect/>
            </a:stretch>
          </a:blipFill>
        </p:spPr>
        <p:txBody>
          <a:bodyPr/>
          <a:lstStyle/>
          <a:p>
            <a:endParaRPr lang="en-US"/>
          </a:p>
        </p:txBody>
      </p:sp>
      <p:sp>
        <p:nvSpPr>
          <p:cNvPr id="27" name="TextBox 27"/>
          <p:cNvSpPr txBox="1"/>
          <p:nvPr/>
        </p:nvSpPr>
        <p:spPr>
          <a:xfrm>
            <a:off x="1028700" y="1076325"/>
            <a:ext cx="16040100" cy="728804"/>
          </a:xfrm>
          <a:prstGeom prst="rect">
            <a:avLst/>
          </a:prstGeom>
        </p:spPr>
        <p:txBody>
          <a:bodyPr lIns="0" tIns="0" rIns="0" bIns="0" rtlCol="0" anchor="t">
            <a:spAutoFit/>
          </a:bodyPr>
          <a:lstStyle/>
          <a:p>
            <a:pPr marL="0" lvl="0" indent="0" algn="ctr">
              <a:lnSpc>
                <a:spcPts val="5584"/>
              </a:lnSpc>
            </a:pPr>
            <a:r>
              <a:rPr lang="en-US" sz="5123" b="1">
                <a:solidFill>
                  <a:srgbClr val="447691"/>
                </a:solidFill>
                <a:latin typeface="Aileron Ultra-Bold"/>
                <a:ea typeface="Aileron Ultra-Bold"/>
                <a:cs typeface="Aileron Ultra-Bold"/>
                <a:sym typeface="Aileron Ultra-Bold"/>
              </a:rPr>
              <a:t>3.5 </a:t>
            </a:r>
            <a:r>
              <a:rPr lang="en-US" sz="5123" b="1">
                <a:solidFill>
                  <a:srgbClr val="004369"/>
                </a:solidFill>
                <a:latin typeface="Aileron Ultra-Bold"/>
                <a:ea typeface="Aileron Ultra-Bold"/>
                <a:cs typeface="Aileron Ultra-Bold"/>
                <a:sym typeface="Aileron Ultra-Bold"/>
              </a:rPr>
              <a:t>Choosing the Right Preventive Approach</a:t>
            </a:r>
          </a:p>
        </p:txBody>
      </p:sp>
      <p:sp>
        <p:nvSpPr>
          <p:cNvPr id="28" name="TextBox 28"/>
          <p:cNvSpPr txBox="1"/>
          <p:nvPr/>
        </p:nvSpPr>
        <p:spPr>
          <a:xfrm>
            <a:off x="7483593" y="2011780"/>
            <a:ext cx="3320814" cy="501016"/>
          </a:xfrm>
          <a:prstGeom prst="rect">
            <a:avLst/>
          </a:prstGeom>
        </p:spPr>
        <p:txBody>
          <a:bodyPr lIns="0" tIns="0" rIns="0" bIns="0" rtlCol="0" anchor="t">
            <a:spAutoFit/>
          </a:bodyPr>
          <a:lstStyle/>
          <a:p>
            <a:pPr algn="ctr">
              <a:lnSpc>
                <a:spcPts val="3899"/>
              </a:lnSpc>
            </a:pPr>
            <a:r>
              <a:rPr lang="en-US" sz="2599" b="1">
                <a:solidFill>
                  <a:srgbClr val="294069"/>
                </a:solidFill>
                <a:latin typeface="Codec Pro Bold"/>
                <a:ea typeface="Codec Pro Bold"/>
                <a:cs typeface="Codec Pro Bold"/>
                <a:sym typeface="Codec Pro Bold"/>
              </a:rPr>
              <a:t>Things to consider:</a:t>
            </a:r>
          </a:p>
        </p:txBody>
      </p:sp>
      <p:sp>
        <p:nvSpPr>
          <p:cNvPr id="29" name="TextBox 29"/>
          <p:cNvSpPr txBox="1"/>
          <p:nvPr/>
        </p:nvSpPr>
        <p:spPr>
          <a:xfrm>
            <a:off x="3518584" y="8401581"/>
            <a:ext cx="11250832" cy="776002"/>
          </a:xfrm>
          <a:prstGeom prst="rect">
            <a:avLst/>
          </a:prstGeom>
        </p:spPr>
        <p:txBody>
          <a:bodyPr lIns="0" tIns="0" rIns="0" bIns="0" rtlCol="0" anchor="t">
            <a:spAutoFit/>
          </a:bodyPr>
          <a:lstStyle/>
          <a:p>
            <a:pPr algn="ctr">
              <a:lnSpc>
                <a:spcPts val="2862"/>
              </a:lnSpc>
              <a:spcBef>
                <a:spcPct val="0"/>
              </a:spcBef>
            </a:pPr>
            <a:r>
              <a:rPr lang="en-US" sz="2602" b="1">
                <a:solidFill>
                  <a:srgbClr val="294069"/>
                </a:solidFill>
                <a:latin typeface="Codec Pro Bold"/>
                <a:ea typeface="Codec Pro Bold"/>
                <a:cs typeface="Codec Pro Bold"/>
                <a:sym typeface="Codec Pro Bold"/>
              </a:rPr>
              <a:t>These advancements expand preventive options, offering more effective, tolerable, and accessible solutions for migraine patients.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415077" y="4158637"/>
            <a:ext cx="12969250" cy="6081696"/>
            <a:chOff x="0" y="0"/>
            <a:chExt cx="866650" cy="406400"/>
          </a:xfrm>
        </p:grpSpPr>
        <p:sp>
          <p:nvSpPr>
            <p:cNvPr id="3" name="Freeform 3"/>
            <p:cNvSpPr/>
            <p:nvPr/>
          </p:nvSpPr>
          <p:spPr>
            <a:xfrm>
              <a:off x="0" y="0"/>
              <a:ext cx="866650" cy="406400"/>
            </a:xfrm>
            <a:custGeom>
              <a:avLst/>
              <a:gdLst/>
              <a:ahLst/>
              <a:cxnLst/>
              <a:rect l="l" t="t" r="r" b="b"/>
              <a:pathLst>
                <a:path w="866650" h="406400">
                  <a:moveTo>
                    <a:pt x="663450" y="0"/>
                  </a:moveTo>
                  <a:cubicBezTo>
                    <a:pt x="775674" y="0"/>
                    <a:pt x="866650" y="90976"/>
                    <a:pt x="866650" y="203200"/>
                  </a:cubicBezTo>
                  <a:cubicBezTo>
                    <a:pt x="866650" y="315424"/>
                    <a:pt x="775674" y="406400"/>
                    <a:pt x="663450" y="406400"/>
                  </a:cubicBezTo>
                  <a:lnTo>
                    <a:pt x="203200" y="406400"/>
                  </a:lnTo>
                  <a:cubicBezTo>
                    <a:pt x="90976" y="406400"/>
                    <a:pt x="0" y="315424"/>
                    <a:pt x="0" y="203200"/>
                  </a:cubicBezTo>
                  <a:cubicBezTo>
                    <a:pt x="0" y="90976"/>
                    <a:pt x="90976" y="0"/>
                    <a:pt x="203200" y="0"/>
                  </a:cubicBezTo>
                  <a:close/>
                </a:path>
              </a:pathLst>
            </a:custGeom>
            <a:solidFill>
              <a:srgbClr val="737373">
                <a:alpha val="4706"/>
              </a:srgbClr>
            </a:solidFill>
          </p:spPr>
          <p:txBody>
            <a:bodyPr/>
            <a:lstStyle/>
            <a:p>
              <a:endParaRPr lang="en-US"/>
            </a:p>
          </p:txBody>
        </p:sp>
        <p:sp>
          <p:nvSpPr>
            <p:cNvPr id="4" name="TextBox 4"/>
            <p:cNvSpPr txBox="1"/>
            <p:nvPr/>
          </p:nvSpPr>
          <p:spPr>
            <a:xfrm>
              <a:off x="0" y="47625"/>
              <a:ext cx="866650" cy="358775"/>
            </a:xfrm>
            <a:prstGeom prst="rect">
              <a:avLst/>
            </a:prstGeom>
          </p:spPr>
          <p:txBody>
            <a:bodyPr lIns="50800" tIns="50800" rIns="50800" bIns="50800" rtlCol="0" anchor="ctr"/>
            <a:lstStyle/>
            <a:p>
              <a:pPr algn="ctr">
                <a:lnSpc>
                  <a:spcPts val="2536"/>
                </a:lnSpc>
              </a:pPr>
              <a:endParaRPr/>
            </a:p>
          </p:txBody>
        </p:sp>
      </p:grpSp>
      <p:sp>
        <p:nvSpPr>
          <p:cNvPr id="5" name="Freeform 5"/>
          <p:cNvSpPr/>
          <p:nvPr/>
        </p:nvSpPr>
        <p:spPr>
          <a:xfrm>
            <a:off x="1827696" y="2536822"/>
            <a:ext cx="5820216" cy="5609233"/>
          </a:xfrm>
          <a:custGeom>
            <a:avLst/>
            <a:gdLst/>
            <a:ahLst/>
            <a:cxnLst/>
            <a:rect l="l" t="t" r="r" b="b"/>
            <a:pathLst>
              <a:path w="5820216" h="5609233">
                <a:moveTo>
                  <a:pt x="0" y="0"/>
                </a:moveTo>
                <a:lnTo>
                  <a:pt x="5820216" y="0"/>
                </a:lnTo>
                <a:lnTo>
                  <a:pt x="5820216" y="5609233"/>
                </a:lnTo>
                <a:lnTo>
                  <a:pt x="0" y="5609233"/>
                </a:lnTo>
                <a:lnTo>
                  <a:pt x="0"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8590744" y="6202327"/>
            <a:ext cx="8300808" cy="2273295"/>
          </a:xfrm>
          <a:prstGeom prst="rect">
            <a:avLst/>
          </a:prstGeom>
        </p:spPr>
        <p:txBody>
          <a:bodyPr lIns="0" tIns="0" rIns="0" bIns="0" rtlCol="0" anchor="t">
            <a:spAutoFit/>
          </a:bodyPr>
          <a:lstStyle/>
          <a:p>
            <a:pPr marL="0" lvl="0" indent="0" algn="l">
              <a:lnSpc>
                <a:spcPts val="3487"/>
              </a:lnSpc>
              <a:spcBef>
                <a:spcPct val="0"/>
              </a:spcBef>
            </a:pPr>
            <a:r>
              <a:rPr lang="en-US" sz="2490">
                <a:solidFill>
                  <a:srgbClr val="3B3B3B"/>
                </a:solidFill>
                <a:latin typeface="Mont"/>
                <a:ea typeface="Mont"/>
                <a:cs typeface="Mont"/>
                <a:sym typeface="Mont"/>
              </a:rPr>
              <a:t>Many patients could be receptive to newer preventive treatments, especially when they understand these therapies may offer better outcomes with fewer side effects compared to medications traditionally used to treat migraine.</a:t>
            </a:r>
          </a:p>
        </p:txBody>
      </p:sp>
      <p:sp>
        <p:nvSpPr>
          <p:cNvPr id="7" name="TextBox 7"/>
          <p:cNvSpPr txBox="1"/>
          <p:nvPr/>
        </p:nvSpPr>
        <p:spPr>
          <a:xfrm>
            <a:off x="8590744" y="1500821"/>
            <a:ext cx="8115300" cy="1433654"/>
          </a:xfrm>
          <a:prstGeom prst="rect">
            <a:avLst/>
          </a:prstGeom>
        </p:spPr>
        <p:txBody>
          <a:bodyPr lIns="0" tIns="0" rIns="0" bIns="0" rtlCol="0" anchor="t">
            <a:spAutoFit/>
          </a:bodyPr>
          <a:lstStyle/>
          <a:p>
            <a:pPr marL="0" lvl="0" indent="0" algn="l">
              <a:lnSpc>
                <a:spcPts val="5584"/>
              </a:lnSpc>
            </a:pPr>
            <a:r>
              <a:rPr lang="en-US" sz="5123" b="1">
                <a:solidFill>
                  <a:srgbClr val="447691"/>
                </a:solidFill>
                <a:latin typeface="Aileron Ultra-Bold"/>
                <a:ea typeface="Aileron Ultra-Bold"/>
                <a:cs typeface="Aileron Ultra-Bold"/>
                <a:sym typeface="Aileron Ultra-Bold"/>
              </a:rPr>
              <a:t>3.6 </a:t>
            </a:r>
            <a:r>
              <a:rPr lang="en-US" sz="5123" b="1">
                <a:solidFill>
                  <a:srgbClr val="294069"/>
                </a:solidFill>
                <a:latin typeface="Aileron Ultra-Bold"/>
                <a:ea typeface="Aileron Ultra-Bold"/>
                <a:cs typeface="Aileron Ultra-Bold"/>
                <a:sym typeface="Aileron Ultra-Bold"/>
              </a:rPr>
              <a:t>What Patients Want You to Know</a:t>
            </a:r>
          </a:p>
        </p:txBody>
      </p:sp>
      <p:sp>
        <p:nvSpPr>
          <p:cNvPr id="8" name="TextBox 8"/>
          <p:cNvSpPr txBox="1"/>
          <p:nvPr/>
        </p:nvSpPr>
        <p:spPr>
          <a:xfrm>
            <a:off x="8590744" y="3704486"/>
            <a:ext cx="7902223" cy="2251307"/>
          </a:xfrm>
          <a:prstGeom prst="rect">
            <a:avLst/>
          </a:prstGeom>
        </p:spPr>
        <p:txBody>
          <a:bodyPr lIns="0" tIns="0" rIns="0" bIns="0" rtlCol="0" anchor="t">
            <a:spAutoFit/>
          </a:bodyPr>
          <a:lstStyle/>
          <a:p>
            <a:pPr marL="0" lvl="0" indent="0" algn="l">
              <a:lnSpc>
                <a:spcPts val="3487"/>
              </a:lnSpc>
              <a:spcBef>
                <a:spcPct val="0"/>
              </a:spcBef>
            </a:pPr>
            <a:r>
              <a:rPr lang="en-US" sz="2490" b="1" u="none" strike="noStrike">
                <a:solidFill>
                  <a:srgbClr val="294069"/>
                </a:solidFill>
                <a:latin typeface="Mont Bold"/>
                <a:ea typeface="Mont Bold"/>
                <a:cs typeface="Mont Bold"/>
                <a:sym typeface="Mont Bold"/>
              </a:rPr>
              <a:t>According to our Patient Experiences Survey, over 70% of patients responded “Yes” when asked if they are interested in learning about new treatments that may be as effective or more effective than their current 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234073"/>
            <a:chOff x="0" y="0"/>
            <a:chExt cx="4816593" cy="1115147"/>
          </a:xfrm>
        </p:grpSpPr>
        <p:sp>
          <p:nvSpPr>
            <p:cNvPr id="3" name="Freeform 3"/>
            <p:cNvSpPr/>
            <p:nvPr/>
          </p:nvSpPr>
          <p:spPr>
            <a:xfrm>
              <a:off x="0" y="0"/>
              <a:ext cx="4816592" cy="1115147"/>
            </a:xfrm>
            <a:custGeom>
              <a:avLst/>
              <a:gdLst/>
              <a:ahLst/>
              <a:cxnLst/>
              <a:rect l="l" t="t" r="r" b="b"/>
              <a:pathLst>
                <a:path w="4816592" h="1115147">
                  <a:moveTo>
                    <a:pt x="0" y="0"/>
                  </a:moveTo>
                  <a:lnTo>
                    <a:pt x="4816592" y="0"/>
                  </a:lnTo>
                  <a:lnTo>
                    <a:pt x="4816592" y="1115147"/>
                  </a:lnTo>
                  <a:lnTo>
                    <a:pt x="0" y="1115147"/>
                  </a:lnTo>
                  <a:close/>
                </a:path>
              </a:pathLst>
            </a:custGeom>
            <a:solidFill>
              <a:srgbClr val="A1D4E1"/>
            </a:solidFill>
          </p:spPr>
          <p:txBody>
            <a:bodyPr/>
            <a:lstStyle/>
            <a:p>
              <a:endParaRPr lang="en-US"/>
            </a:p>
          </p:txBody>
        </p:sp>
        <p:sp>
          <p:nvSpPr>
            <p:cNvPr id="4" name="TextBox 4"/>
            <p:cNvSpPr txBox="1"/>
            <p:nvPr/>
          </p:nvSpPr>
          <p:spPr>
            <a:xfrm>
              <a:off x="0" y="0"/>
              <a:ext cx="4816593" cy="1115147"/>
            </a:xfrm>
            <a:prstGeom prst="rect">
              <a:avLst/>
            </a:prstGeom>
          </p:spPr>
          <p:txBody>
            <a:bodyPr lIns="50800" tIns="50800" rIns="50800" bIns="50800" rtlCol="0" anchor="ctr"/>
            <a:lstStyle/>
            <a:p>
              <a:pPr algn="ctr">
                <a:lnSpc>
                  <a:spcPts val="263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1746961080"/>
              </p:ext>
            </p:extLst>
          </p:nvPr>
        </p:nvGraphicFramePr>
        <p:xfrm>
          <a:off x="1734328" y="3213521"/>
          <a:ext cx="14819343" cy="5626787"/>
        </p:xfrm>
        <a:graphic>
          <a:graphicData uri="http://schemas.openxmlformats.org/drawingml/2006/table">
            <a:tbl>
              <a:tblPr/>
              <a:tblGrid>
                <a:gridCol w="4939781">
                  <a:extLst>
                    <a:ext uri="{9D8B030D-6E8A-4147-A177-3AD203B41FA5}">
                      <a16:colId xmlns:a16="http://schemas.microsoft.com/office/drawing/2014/main" val="20000"/>
                    </a:ext>
                  </a:extLst>
                </a:gridCol>
                <a:gridCol w="4939781">
                  <a:extLst>
                    <a:ext uri="{9D8B030D-6E8A-4147-A177-3AD203B41FA5}">
                      <a16:colId xmlns:a16="http://schemas.microsoft.com/office/drawing/2014/main" val="20001"/>
                    </a:ext>
                  </a:extLst>
                </a:gridCol>
                <a:gridCol w="4939781">
                  <a:extLst>
                    <a:ext uri="{9D8B030D-6E8A-4147-A177-3AD203B41FA5}">
                      <a16:colId xmlns:a16="http://schemas.microsoft.com/office/drawing/2014/main" val="20002"/>
                    </a:ext>
                  </a:extLst>
                </a:gridCol>
              </a:tblGrid>
              <a:tr h="1343025">
                <a:tc>
                  <a:txBody>
                    <a:bodyPr/>
                    <a:lstStyle/>
                    <a:p>
                      <a:pPr algn="ctr">
                        <a:lnSpc>
                          <a:spcPts val="3499"/>
                        </a:lnSpc>
                        <a:defRPr/>
                      </a:pPr>
                      <a:r>
                        <a:rPr lang="en-US" sz="2499" b="1">
                          <a:solidFill>
                            <a:srgbClr val="294069"/>
                          </a:solidFill>
                          <a:latin typeface="Garet Bold"/>
                          <a:ea typeface="Garet Bold"/>
                          <a:cs typeface="Garet Bold"/>
                          <a:sym typeface="Garet Bold"/>
                        </a:rPr>
                        <a:t>TEST YOUR KNOWLEDGE</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LISTEN TO PATIENT STORIES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REFLECT ON YOUR PRACTICES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4283762">
                <a:tc>
                  <a:txBody>
                    <a:bodyPr/>
                    <a:lstStyle/>
                    <a:p>
                      <a:pPr algn="ctr">
                        <a:lnSpc>
                          <a:spcPts val="2940"/>
                        </a:lnSpc>
                        <a:defRPr/>
                      </a:pPr>
                      <a:r>
                        <a:rPr lang="en-US" sz="2100" b="1">
                          <a:solidFill>
                            <a:srgbClr val="294069"/>
                          </a:solidFill>
                          <a:latin typeface="Garet Bold"/>
                          <a:ea typeface="Garet Bold"/>
                          <a:cs typeface="Garet Bold"/>
                          <a:sym typeface="Garet Bold"/>
                        </a:rPr>
                        <a:t>Take the short quiz to test your knowledge on key learnings from this module!</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If you haven’t already, listen to Talking Head Pain: For the Healthcare Professional Episode Two - </a:t>
                      </a:r>
                      <a:r>
                        <a:rPr lang="en-US" sz="2100" b="1" dirty="0">
                          <a:solidFill>
                            <a:srgbClr val="294069"/>
                          </a:solidFill>
                          <a:latin typeface="Garet Bold"/>
                          <a:ea typeface="Garet Bold"/>
                          <a:cs typeface="Garet Bold"/>
                          <a:sym typeface="Garet Bold"/>
                          <a:hlinkClick r:id="rId2"/>
                        </a:rPr>
                        <a:t>Four or More? Shut the Door! Preventing Migraine Progression </a:t>
                      </a: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Reflect: </a:t>
                      </a:r>
                      <a:r>
                        <a:rPr lang="en-US" sz="2100" b="1" dirty="0">
                          <a:solidFill>
                            <a:srgbClr val="294069"/>
                          </a:solidFill>
                          <a:latin typeface="Garet Bold"/>
                          <a:ea typeface="Garet Bold"/>
                          <a:cs typeface="Garet Bold"/>
                          <a:sym typeface="Garet Bold"/>
                        </a:rPr>
                        <a:t>How can we more effectively communicate treatments to ensure they resonate with patients’ experiences and priorities?</a:t>
                      </a: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2106464" y="1374894"/>
            <a:ext cx="13698489" cy="1053319"/>
          </a:xfrm>
          <a:prstGeom prst="rect">
            <a:avLst/>
          </a:prstGeom>
        </p:spPr>
        <p:txBody>
          <a:bodyPr lIns="0" tIns="0" rIns="0" bIns="0" rtlCol="0" anchor="t">
            <a:spAutoFit/>
          </a:bodyPr>
          <a:lstStyle/>
          <a:p>
            <a:pPr algn="ctr">
              <a:lnSpc>
                <a:spcPts val="8618"/>
              </a:lnSpc>
              <a:spcBef>
                <a:spcPct val="0"/>
              </a:spcBef>
            </a:pPr>
            <a:r>
              <a:rPr lang="en-US" sz="6155" b="1">
                <a:solidFill>
                  <a:srgbClr val="004369"/>
                </a:solidFill>
                <a:latin typeface="Aileron Ultra-Bold"/>
                <a:ea typeface="Aileron Ultra-Bold"/>
                <a:cs typeface="Aileron Ultra-Bold"/>
                <a:sym typeface="Aileron Ultra-Bold"/>
              </a:rPr>
              <a:t>Your Next Steps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761</Words>
  <Application>Microsoft Office PowerPoint</Application>
  <PresentationFormat>Custom</PresentationFormat>
  <Paragraphs>86</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Canva Sans Bold</vt:lpstr>
      <vt:lpstr>Codec Pro</vt:lpstr>
      <vt:lpstr>Arial</vt:lpstr>
      <vt:lpstr>Codec Pro Bold</vt:lpstr>
      <vt:lpstr>Calibri</vt:lpstr>
      <vt:lpstr>Aileron Ultra-Bold</vt:lpstr>
      <vt:lpstr>Mont</vt:lpstr>
      <vt:lpstr>Mont Bold</vt:lpstr>
      <vt:lpstr>DM Sans</vt:lpstr>
      <vt:lpstr>Garet</vt:lpstr>
      <vt:lpstr>Garet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Up-End Migraine Module 3</dc:title>
  <dc:creator>Erik Stone</dc:creator>
  <cp:lastModifiedBy>Erik Stone</cp:lastModifiedBy>
  <cp:revision>2</cp:revision>
  <dcterms:created xsi:type="dcterms:W3CDTF">2006-08-16T00:00:00Z</dcterms:created>
  <dcterms:modified xsi:type="dcterms:W3CDTF">2025-05-30T19:43:07Z</dcterms:modified>
  <dc:identifier>DAGfwQhDKqk</dc:identifier>
</cp:coreProperties>
</file>