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ileron Ultra-Bold" panose="020B0604020202020204" charset="0"/>
      <p:regular r:id="rId13"/>
    </p:embeddedFont>
    <p:embeddedFont>
      <p:font typeface="Canva Sans Bold" panose="020B0803030501040103" pitchFamily="34" charset="0"/>
      <p:regular r:id="rId14"/>
      <p:bold r:id="rId15"/>
    </p:embeddedFont>
    <p:embeddedFont>
      <p:font typeface="Codec Pro" panose="020B0604020202020204" charset="0"/>
      <p:regular r:id="rId16"/>
    </p:embeddedFont>
    <p:embeddedFont>
      <p:font typeface="Codec Pro Bold" panose="020B0604020202020204" charset="0"/>
      <p:regular r:id="rId17"/>
    </p:embeddedFont>
    <p:embeddedFont>
      <p:font typeface="DM Sans" pitchFamily="2" charset="0"/>
      <p:regular r:id="rId18"/>
    </p:embeddedFont>
    <p:embeddedFont>
      <p:font typeface="Garet" panose="020B0604020202020204" charset="0"/>
      <p:regular r:id="rId19"/>
    </p:embeddedFont>
    <p:embeddedFont>
      <p:font typeface="Garet Bold" panose="020B0604020202020204" charset="0"/>
      <p:regular r:id="rId20"/>
    </p:embeddedFont>
    <p:embeddedFont>
      <p:font typeface="Mont" panose="020B0604020202020204" charset="0"/>
      <p:regular r:id="rId21"/>
    </p:embeddedFont>
    <p:embeddedFont>
      <p:font typeface="Mont Bold" panose="020B0604020202020204" charset="0"/>
      <p:regular r:id="rId22"/>
    </p:embeddedFont>
    <p:embeddedFont>
      <p:font typeface="Mont Italics" panose="020B0604020202020204" charset="0"/>
      <p:regular r:id="rId23"/>
    </p:embeddedFont>
    <p:embeddedFont>
      <p:font typeface="Montserrat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5" d="100"/>
          <a:sy n="55" d="100"/>
        </p:scale>
        <p:origin x="1231" y="6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hyperlink" Target="https://podcasts.apple.com/us/podcast/breaking-through-pain-advancements-in-acute-migraine/id1570384983?i=100071172479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sv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s://podcasts.apple.com/us/podcast/breaking-through-pain-advancements-in-acute-migraine/id1570384983?i=1000711724792"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57279"/>
            <a:ext cx="7969498" cy="1165775"/>
            <a:chOff x="0" y="0"/>
            <a:chExt cx="10625997" cy="1554366"/>
          </a:xfrm>
        </p:grpSpPr>
        <p:sp>
          <p:nvSpPr>
            <p:cNvPr id="3" name="TextBox 3"/>
            <p:cNvSpPr txBox="1"/>
            <p:nvPr/>
          </p:nvSpPr>
          <p:spPr>
            <a:xfrm>
              <a:off x="1312346" y="174809"/>
              <a:ext cx="9313651" cy="963853"/>
            </a:xfrm>
            <a:prstGeom prst="rect">
              <a:avLst/>
            </a:prstGeom>
          </p:spPr>
          <p:txBody>
            <a:bodyPr lIns="0" tIns="0" rIns="0" bIns="0" rtlCol="0" anchor="t">
              <a:spAutoFit/>
            </a:bodyPr>
            <a:lstStyle/>
            <a:p>
              <a:pPr algn="l">
                <a:lnSpc>
                  <a:spcPts val="5747"/>
                </a:lnSpc>
              </a:pPr>
              <a:r>
                <a:rPr lang="en-US" sz="4829" b="1" spc="-289">
                  <a:solidFill>
                    <a:srgbClr val="000000"/>
                  </a:solidFill>
                  <a:latin typeface="Canva Sans Bold"/>
                  <a:ea typeface="Canva Sans Bold"/>
                  <a:cs typeface="Canva Sans Bold"/>
                  <a:sym typeface="Canva Sans Bold"/>
                </a:rPr>
                <a:t>up-end </a:t>
              </a:r>
              <a:r>
                <a:rPr lang="en-US" sz="4829" b="1" spc="-289">
                  <a:solidFill>
                    <a:srgbClr val="A81C21"/>
                  </a:solidFill>
                  <a:latin typeface="Canva Sans Bold"/>
                  <a:ea typeface="Canva Sans Bold"/>
                  <a:cs typeface="Canva Sans Bold"/>
                  <a:sym typeface="Canva Sans Bold"/>
                </a:rPr>
                <a:t>migraine</a:t>
              </a:r>
            </a:p>
          </p:txBody>
        </p:sp>
        <p:sp>
          <p:nvSpPr>
            <p:cNvPr id="4" name="TextBox 4"/>
            <p:cNvSpPr txBox="1"/>
            <p:nvPr/>
          </p:nvSpPr>
          <p:spPr>
            <a:xfrm>
              <a:off x="965200" y="1229491"/>
              <a:ext cx="8225353" cy="324875"/>
            </a:xfrm>
            <a:prstGeom prst="rect">
              <a:avLst/>
            </a:prstGeom>
          </p:spPr>
          <p:txBody>
            <a:bodyPr wrap="square" lIns="0" tIns="0" rIns="0" bIns="0" rtlCol="0" anchor="t">
              <a:spAutoFit/>
            </a:bodyPr>
            <a:lstStyle/>
            <a:p>
              <a:pPr algn="ctr">
                <a:lnSpc>
                  <a:spcPts val="1914"/>
                </a:lnSpc>
              </a:pPr>
              <a:r>
                <a:rPr lang="en-US" sz="1608" spc="193" dirty="0">
                  <a:solidFill>
                    <a:srgbClr val="737373"/>
                  </a:solidFill>
                  <a:latin typeface="DM Sans"/>
                  <a:ea typeface="DM Sans"/>
                  <a:cs typeface="DM Sans"/>
                  <a:sym typeface="DM Sans"/>
                </a:rPr>
                <a:t>UNDERSTANDING MIGRAINE PREVENTION NEEDS</a:t>
              </a:r>
            </a:p>
          </p:txBody>
        </p:sp>
        <p:sp>
          <p:nvSpPr>
            <p:cNvPr id="5" name="Freeform 5"/>
            <p:cNvSpPr/>
            <p:nvPr/>
          </p:nvSpPr>
          <p:spPr>
            <a:xfrm>
              <a:off x="0" y="0"/>
              <a:ext cx="1193017" cy="1513267"/>
            </a:xfrm>
            <a:custGeom>
              <a:avLst/>
              <a:gdLst/>
              <a:ahLst/>
              <a:cxnLst/>
              <a:rect l="l" t="t" r="r" b="b"/>
              <a:pathLst>
                <a:path w="1193017" h="1513267">
                  <a:moveTo>
                    <a:pt x="0" y="0"/>
                  </a:moveTo>
                  <a:lnTo>
                    <a:pt x="1193017" y="0"/>
                  </a:lnTo>
                  <a:lnTo>
                    <a:pt x="1193017" y="1513267"/>
                  </a:lnTo>
                  <a:lnTo>
                    <a:pt x="0" y="1513267"/>
                  </a:lnTo>
                  <a:lnTo>
                    <a:pt x="0" y="0"/>
                  </a:lnTo>
                  <a:close/>
                </a:path>
              </a:pathLst>
            </a:custGeom>
            <a:blipFill>
              <a:blip r:embed="rId2">
                <a:extLst>
                  <a:ext uri="{96DAC541-7B7A-43D3-8B79-37D633B846F1}">
                    <asvg:svgBlip xmlns:asvg="http://schemas.microsoft.com/office/drawing/2016/SVG/main" r:embed="rId3"/>
                  </a:ext>
                </a:extLst>
              </a:blip>
              <a:stretch>
                <a:fillRect l="-31184" t="-965"/>
              </a:stretch>
            </a:blipFill>
          </p:spPr>
          <p:txBody>
            <a:bodyPr/>
            <a:lstStyle/>
            <a:p>
              <a:endParaRPr lang="en-US"/>
            </a:p>
          </p:txBody>
        </p:sp>
      </p:grpSp>
      <p:sp>
        <p:nvSpPr>
          <p:cNvPr id="6" name="Freeform 6"/>
          <p:cNvSpPr/>
          <p:nvPr/>
        </p:nvSpPr>
        <p:spPr>
          <a:xfrm>
            <a:off x="9406324" y="1429690"/>
            <a:ext cx="7186222" cy="7427620"/>
          </a:xfrm>
          <a:custGeom>
            <a:avLst/>
            <a:gdLst/>
            <a:ahLst/>
            <a:cxnLst/>
            <a:rect l="l" t="t" r="r" b="b"/>
            <a:pathLst>
              <a:path w="7186222" h="7427620">
                <a:moveTo>
                  <a:pt x="0" y="0"/>
                </a:moveTo>
                <a:lnTo>
                  <a:pt x="7186223" y="0"/>
                </a:lnTo>
                <a:lnTo>
                  <a:pt x="7186223" y="7427620"/>
                </a:lnTo>
                <a:lnTo>
                  <a:pt x="0" y="7427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351319" y="4719557"/>
            <a:ext cx="8420659" cy="2716880"/>
          </a:xfrm>
          <a:prstGeom prst="rect">
            <a:avLst/>
          </a:prstGeom>
        </p:spPr>
        <p:txBody>
          <a:bodyPr lIns="0" tIns="0" rIns="0" bIns="0" rtlCol="0" anchor="t">
            <a:spAutoFit/>
          </a:bodyPr>
          <a:lstStyle/>
          <a:p>
            <a:pPr algn="l">
              <a:lnSpc>
                <a:spcPts val="7225"/>
              </a:lnSpc>
            </a:pPr>
            <a:r>
              <a:rPr lang="en-US" sz="5161" b="1">
                <a:solidFill>
                  <a:srgbClr val="004369"/>
                </a:solidFill>
                <a:latin typeface="Aileron Ultra-Bold"/>
                <a:ea typeface="Aileron Ultra-Bold"/>
                <a:cs typeface="Aileron Ultra-Bold"/>
                <a:sym typeface="Aileron Ultra-Bold"/>
              </a:rPr>
              <a:t>Advancements in </a:t>
            </a:r>
            <a:r>
              <a:rPr lang="en-US" sz="5161" b="1">
                <a:solidFill>
                  <a:srgbClr val="447691"/>
                </a:solidFill>
                <a:latin typeface="Aileron Ultra-Bold"/>
                <a:ea typeface="Aileron Ultra-Bold"/>
                <a:cs typeface="Aileron Ultra-Bold"/>
                <a:sym typeface="Aileron Ultra-Bold"/>
              </a:rPr>
              <a:t>Acute</a:t>
            </a:r>
            <a:r>
              <a:rPr lang="en-US" sz="5161" b="1">
                <a:solidFill>
                  <a:srgbClr val="004369"/>
                </a:solidFill>
                <a:latin typeface="Aileron Ultra-Bold"/>
                <a:ea typeface="Aileron Ultra-Bold"/>
                <a:cs typeface="Aileron Ultra-Bold"/>
                <a:sym typeface="Aileron Ultra-Bold"/>
              </a:rPr>
              <a:t> Migraine Treatment</a:t>
            </a:r>
          </a:p>
          <a:p>
            <a:pPr algn="l">
              <a:lnSpc>
                <a:spcPts val="7225"/>
              </a:lnSpc>
              <a:spcBef>
                <a:spcPct val="0"/>
              </a:spcBef>
            </a:pPr>
            <a:endParaRPr lang="en-US" sz="5161" b="1">
              <a:solidFill>
                <a:srgbClr val="004369"/>
              </a:solidFill>
              <a:latin typeface="Aileron Ultra-Bold"/>
              <a:ea typeface="Aileron Ultra-Bold"/>
              <a:cs typeface="Aileron Ultra-Bold"/>
              <a:sym typeface="Aileron Ultra-Bold"/>
            </a:endParaRPr>
          </a:p>
        </p:txBody>
      </p:sp>
      <p:sp>
        <p:nvSpPr>
          <p:cNvPr id="8" name="TextBox 8"/>
          <p:cNvSpPr txBox="1"/>
          <p:nvPr/>
        </p:nvSpPr>
        <p:spPr>
          <a:xfrm>
            <a:off x="1351319" y="3836279"/>
            <a:ext cx="7792681" cy="571500"/>
          </a:xfrm>
          <a:prstGeom prst="rect">
            <a:avLst/>
          </a:prstGeom>
        </p:spPr>
        <p:txBody>
          <a:bodyPr lIns="0" tIns="0" rIns="0" bIns="0" rtlCol="0" anchor="t">
            <a:spAutoFit/>
          </a:bodyPr>
          <a:lstStyle/>
          <a:p>
            <a:pPr algn="l">
              <a:lnSpc>
                <a:spcPts val="4200"/>
              </a:lnSpc>
              <a:spcBef>
                <a:spcPct val="0"/>
              </a:spcBef>
            </a:pPr>
            <a:r>
              <a:rPr lang="en-US" sz="3000" b="1">
                <a:solidFill>
                  <a:srgbClr val="004369"/>
                </a:solidFill>
                <a:latin typeface="Codec Pro Bold"/>
                <a:ea typeface="Codec Pro Bold"/>
                <a:cs typeface="Codec Pro Bold"/>
                <a:sym typeface="Codec Pro Bold"/>
              </a:rPr>
              <a:t>Section 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415077" y="4158637"/>
            <a:ext cx="12969250" cy="6081696"/>
            <a:chOff x="0" y="0"/>
            <a:chExt cx="866650" cy="406400"/>
          </a:xfrm>
        </p:grpSpPr>
        <p:sp>
          <p:nvSpPr>
            <p:cNvPr id="3" name="Freeform 3"/>
            <p:cNvSpPr/>
            <p:nvPr/>
          </p:nvSpPr>
          <p:spPr>
            <a:xfrm>
              <a:off x="0" y="0"/>
              <a:ext cx="866650" cy="406400"/>
            </a:xfrm>
            <a:custGeom>
              <a:avLst/>
              <a:gdLst/>
              <a:ahLst/>
              <a:cxnLst/>
              <a:rect l="l" t="t" r="r" b="b"/>
              <a:pathLst>
                <a:path w="866650" h="406400">
                  <a:moveTo>
                    <a:pt x="663450" y="0"/>
                  </a:moveTo>
                  <a:cubicBezTo>
                    <a:pt x="775674" y="0"/>
                    <a:pt x="866650" y="90976"/>
                    <a:pt x="866650" y="203200"/>
                  </a:cubicBezTo>
                  <a:cubicBezTo>
                    <a:pt x="866650" y="315424"/>
                    <a:pt x="775674" y="406400"/>
                    <a:pt x="663450" y="406400"/>
                  </a:cubicBezTo>
                  <a:lnTo>
                    <a:pt x="203200" y="406400"/>
                  </a:lnTo>
                  <a:cubicBezTo>
                    <a:pt x="90976" y="406400"/>
                    <a:pt x="0" y="315424"/>
                    <a:pt x="0" y="203200"/>
                  </a:cubicBezTo>
                  <a:cubicBezTo>
                    <a:pt x="0" y="90976"/>
                    <a:pt x="90976" y="0"/>
                    <a:pt x="203200" y="0"/>
                  </a:cubicBezTo>
                  <a:close/>
                </a:path>
              </a:pathLst>
            </a:custGeom>
            <a:solidFill>
              <a:srgbClr val="737373">
                <a:alpha val="4706"/>
              </a:srgbClr>
            </a:solidFill>
          </p:spPr>
          <p:txBody>
            <a:bodyPr/>
            <a:lstStyle/>
            <a:p>
              <a:endParaRPr lang="en-US"/>
            </a:p>
          </p:txBody>
        </p:sp>
        <p:sp>
          <p:nvSpPr>
            <p:cNvPr id="4" name="TextBox 4"/>
            <p:cNvSpPr txBox="1"/>
            <p:nvPr/>
          </p:nvSpPr>
          <p:spPr>
            <a:xfrm>
              <a:off x="0" y="47625"/>
              <a:ext cx="866650" cy="358775"/>
            </a:xfrm>
            <a:prstGeom prst="rect">
              <a:avLst/>
            </a:prstGeom>
          </p:spPr>
          <p:txBody>
            <a:bodyPr lIns="50800" tIns="50800" rIns="50800" bIns="50800" rtlCol="0" anchor="ctr"/>
            <a:lstStyle/>
            <a:p>
              <a:pPr algn="ctr">
                <a:lnSpc>
                  <a:spcPts val="2536"/>
                </a:lnSpc>
              </a:pPr>
              <a:endParaRPr/>
            </a:p>
          </p:txBody>
        </p:sp>
      </p:grpSp>
      <p:sp>
        <p:nvSpPr>
          <p:cNvPr id="5" name="Freeform 5"/>
          <p:cNvSpPr/>
          <p:nvPr/>
        </p:nvSpPr>
        <p:spPr>
          <a:xfrm>
            <a:off x="2357529" y="1732954"/>
            <a:ext cx="4752867" cy="5251787"/>
          </a:xfrm>
          <a:custGeom>
            <a:avLst/>
            <a:gdLst/>
            <a:ahLst/>
            <a:cxnLst/>
            <a:rect l="l" t="t" r="r" b="b"/>
            <a:pathLst>
              <a:path w="4752867" h="5251787">
                <a:moveTo>
                  <a:pt x="0" y="0"/>
                </a:moveTo>
                <a:lnTo>
                  <a:pt x="4752867" y="0"/>
                </a:lnTo>
                <a:lnTo>
                  <a:pt x="4752867" y="5251787"/>
                </a:lnTo>
                <a:lnTo>
                  <a:pt x="0" y="52517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876867" y="1956412"/>
            <a:ext cx="2080987" cy="1956128"/>
          </a:xfrm>
          <a:custGeom>
            <a:avLst/>
            <a:gdLst/>
            <a:ahLst/>
            <a:cxnLst/>
            <a:rect l="l" t="t" r="r" b="b"/>
            <a:pathLst>
              <a:path w="2080987" h="1956128">
                <a:moveTo>
                  <a:pt x="0" y="0"/>
                </a:moveTo>
                <a:lnTo>
                  <a:pt x="2080987" y="0"/>
                </a:lnTo>
                <a:lnTo>
                  <a:pt x="2080987" y="1956127"/>
                </a:lnTo>
                <a:lnTo>
                  <a:pt x="0" y="1956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590744" y="3242491"/>
            <a:ext cx="7730211" cy="5222373"/>
          </a:xfrm>
          <a:prstGeom prst="rect">
            <a:avLst/>
          </a:prstGeom>
        </p:spPr>
        <p:txBody>
          <a:bodyPr lIns="0" tIns="0" rIns="0" bIns="0" rtlCol="0" anchor="t">
            <a:spAutoFit/>
          </a:bodyPr>
          <a:lstStyle/>
          <a:p>
            <a:pPr marL="0" lvl="0" indent="0" algn="l">
              <a:lnSpc>
                <a:spcPts val="3527"/>
              </a:lnSpc>
              <a:spcBef>
                <a:spcPct val="0"/>
              </a:spcBef>
            </a:pPr>
            <a:r>
              <a:rPr lang="en-US" sz="2519" u="none" strike="noStrike">
                <a:solidFill>
                  <a:srgbClr val="3B3B3B"/>
                </a:solidFill>
                <a:latin typeface="Mont"/>
                <a:ea typeface="Mont"/>
                <a:cs typeface="Mont"/>
                <a:sym typeface="Mont"/>
              </a:rPr>
              <a:t>“I think when we talk about chronic illness in general, we have to redefine what the outcomes of “treatment” look like realistically. We aren’t talking about “getting cured”, we are talking about good “management” of our conditions. </a:t>
            </a:r>
          </a:p>
          <a:p>
            <a:pPr marL="0" lvl="0" indent="0" algn="l">
              <a:lnSpc>
                <a:spcPts val="1847"/>
              </a:lnSpc>
              <a:spcBef>
                <a:spcPct val="0"/>
              </a:spcBef>
            </a:pPr>
            <a:endParaRPr lang="en-US" sz="2519" u="none" strike="noStrike">
              <a:solidFill>
                <a:srgbClr val="3B3B3B"/>
              </a:solidFill>
              <a:latin typeface="Mont"/>
              <a:ea typeface="Mont"/>
              <a:cs typeface="Mont"/>
              <a:sym typeface="Mont"/>
            </a:endParaRPr>
          </a:p>
          <a:p>
            <a:pPr marL="0" lvl="0" indent="0" algn="l">
              <a:lnSpc>
                <a:spcPts val="3527"/>
              </a:lnSpc>
              <a:spcBef>
                <a:spcPct val="0"/>
              </a:spcBef>
            </a:pPr>
            <a:r>
              <a:rPr lang="en-US" sz="2519" u="none" strike="noStrike">
                <a:solidFill>
                  <a:srgbClr val="3B3B3B"/>
                </a:solidFill>
                <a:latin typeface="Mont"/>
                <a:ea typeface="Mont"/>
                <a:cs typeface="Mont"/>
                <a:sym typeface="Mont"/>
              </a:rPr>
              <a:t>Even if I am taking the best preventive medication in the world, I am still going to have migraines, and I deserve options for when that happens.” </a:t>
            </a:r>
          </a:p>
          <a:p>
            <a:pPr marL="0" lvl="0" indent="0" algn="l">
              <a:lnSpc>
                <a:spcPts val="3527"/>
              </a:lnSpc>
              <a:spcBef>
                <a:spcPct val="0"/>
              </a:spcBef>
            </a:pPr>
            <a:endParaRPr lang="en-US" sz="2519" u="none" strike="noStrike">
              <a:solidFill>
                <a:srgbClr val="3B3B3B"/>
              </a:solidFill>
              <a:latin typeface="Mont"/>
              <a:ea typeface="Mont"/>
              <a:cs typeface="Mont"/>
              <a:sym typeface="Mont"/>
            </a:endParaRPr>
          </a:p>
        </p:txBody>
      </p:sp>
      <p:sp>
        <p:nvSpPr>
          <p:cNvPr id="8" name="TextBox 8"/>
          <p:cNvSpPr txBox="1"/>
          <p:nvPr/>
        </p:nvSpPr>
        <p:spPr>
          <a:xfrm>
            <a:off x="8590744" y="1500821"/>
            <a:ext cx="8115300" cy="1433654"/>
          </a:xfrm>
          <a:prstGeom prst="rect">
            <a:avLst/>
          </a:prstGeom>
        </p:spPr>
        <p:txBody>
          <a:bodyPr lIns="0" tIns="0" rIns="0" bIns="0" rtlCol="0" anchor="t">
            <a:spAutoFit/>
          </a:bodyPr>
          <a:lstStyle/>
          <a:p>
            <a:pPr marL="0" lvl="0" indent="0" algn="l">
              <a:lnSpc>
                <a:spcPts val="5584"/>
              </a:lnSpc>
            </a:pPr>
            <a:r>
              <a:rPr lang="en-US" sz="5123" b="1">
                <a:solidFill>
                  <a:srgbClr val="004369"/>
                </a:solidFill>
                <a:latin typeface="Aileron Ultra-Bold"/>
                <a:ea typeface="Aileron Ultra-Bold"/>
                <a:cs typeface="Aileron Ultra-Bold"/>
                <a:sym typeface="Aileron Ultra-Bold"/>
              </a:rPr>
              <a:t>4.5 What </a:t>
            </a:r>
            <a:r>
              <a:rPr lang="en-US" sz="5123" b="1">
                <a:solidFill>
                  <a:srgbClr val="447691"/>
                </a:solidFill>
                <a:latin typeface="Aileron Ultra-Bold"/>
                <a:ea typeface="Aileron Ultra-Bold"/>
                <a:cs typeface="Aileron Ultra-Bold"/>
                <a:sym typeface="Aileron Ultra-Bold"/>
              </a:rPr>
              <a:t>Patients</a:t>
            </a:r>
            <a:r>
              <a:rPr lang="en-US" sz="5123" b="1">
                <a:solidFill>
                  <a:srgbClr val="004369"/>
                </a:solidFill>
                <a:latin typeface="Aileron Ultra-Bold"/>
                <a:ea typeface="Aileron Ultra-Bold"/>
                <a:cs typeface="Aileron Ultra-Bold"/>
                <a:sym typeface="Aileron Ultra-Bold"/>
              </a:rPr>
              <a:t> Want You to Know</a:t>
            </a:r>
          </a:p>
        </p:txBody>
      </p:sp>
      <p:sp>
        <p:nvSpPr>
          <p:cNvPr id="9" name="TextBox 9"/>
          <p:cNvSpPr txBox="1"/>
          <p:nvPr/>
        </p:nvSpPr>
        <p:spPr>
          <a:xfrm>
            <a:off x="8590744" y="8445814"/>
            <a:ext cx="3390051" cy="387990"/>
          </a:xfrm>
          <a:prstGeom prst="rect">
            <a:avLst/>
          </a:prstGeom>
        </p:spPr>
        <p:txBody>
          <a:bodyPr lIns="0" tIns="0" rIns="0" bIns="0" rtlCol="0" anchor="t">
            <a:spAutoFit/>
          </a:bodyPr>
          <a:lstStyle/>
          <a:p>
            <a:pPr algn="l">
              <a:lnSpc>
                <a:spcPts val="2689"/>
              </a:lnSpc>
              <a:spcBef>
                <a:spcPct val="0"/>
              </a:spcBef>
            </a:pPr>
            <a:r>
              <a:rPr lang="en-US" sz="2445" b="1">
                <a:solidFill>
                  <a:srgbClr val="447691"/>
                </a:solidFill>
                <a:latin typeface="Codec Pro Bold"/>
                <a:ea typeface="Codec Pro Bold"/>
                <a:cs typeface="Codec Pro Bold"/>
                <a:sym typeface="Codec Pro Bold"/>
              </a:rPr>
              <a:t>Erik, Migraine Patient</a:t>
            </a:r>
          </a:p>
        </p:txBody>
      </p:sp>
      <p:sp>
        <p:nvSpPr>
          <p:cNvPr id="10" name="TextBox 10"/>
          <p:cNvSpPr txBox="1"/>
          <p:nvPr/>
        </p:nvSpPr>
        <p:spPr>
          <a:xfrm>
            <a:off x="1574017" y="7537680"/>
            <a:ext cx="4991062" cy="1816394"/>
          </a:xfrm>
          <a:prstGeom prst="rect">
            <a:avLst/>
          </a:prstGeom>
        </p:spPr>
        <p:txBody>
          <a:bodyPr lIns="0" tIns="0" rIns="0" bIns="0" rtlCol="0" anchor="t">
            <a:spAutoFit/>
          </a:bodyPr>
          <a:lstStyle/>
          <a:p>
            <a:pPr algn="l">
              <a:lnSpc>
                <a:spcPts val="2783"/>
              </a:lnSpc>
            </a:pPr>
            <a:r>
              <a:rPr lang="en-US" sz="1988" b="1">
                <a:solidFill>
                  <a:srgbClr val="294069"/>
                </a:solidFill>
                <a:latin typeface="Mont Bold"/>
                <a:ea typeface="Mont Bold"/>
                <a:cs typeface="Mont Bold"/>
                <a:sym typeface="Mont Bold"/>
              </a:rPr>
              <a:t>Preventive and acute treatments must </a:t>
            </a:r>
            <a:r>
              <a:rPr lang="en-US" sz="1988" b="1" u="sng">
                <a:solidFill>
                  <a:srgbClr val="294069"/>
                </a:solidFill>
                <a:latin typeface="Mont Bold"/>
                <a:ea typeface="Mont Bold"/>
                <a:cs typeface="Mont Bold"/>
                <a:sym typeface="Mont Bold"/>
              </a:rPr>
              <a:t>work together</a:t>
            </a:r>
            <a:r>
              <a:rPr lang="en-US" sz="1988" b="1">
                <a:solidFill>
                  <a:srgbClr val="294069"/>
                </a:solidFill>
                <a:latin typeface="Mont Bold"/>
                <a:ea typeface="Mont Bold"/>
                <a:cs typeface="Mont Bold"/>
                <a:sym typeface="Mont Bold"/>
              </a:rPr>
              <a:t>. All patients with migraine should have acute migraine options discussed with them.</a:t>
            </a:r>
          </a:p>
          <a:p>
            <a:pPr marL="0" lvl="0" indent="0" algn="l">
              <a:lnSpc>
                <a:spcPts val="2783"/>
              </a:lnSpc>
              <a:spcBef>
                <a:spcPct val="0"/>
              </a:spcBef>
            </a:pPr>
            <a:endParaRPr lang="en-US" sz="1988" b="1">
              <a:solidFill>
                <a:srgbClr val="294069"/>
              </a:solidFill>
              <a:latin typeface="Mont Bold"/>
              <a:ea typeface="Mont Bold"/>
              <a:cs typeface="Mont Bold"/>
              <a:sym typeface="Mon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234073"/>
            <a:chOff x="0" y="0"/>
            <a:chExt cx="4816593" cy="1115147"/>
          </a:xfrm>
        </p:grpSpPr>
        <p:sp>
          <p:nvSpPr>
            <p:cNvPr id="3" name="Freeform 3"/>
            <p:cNvSpPr/>
            <p:nvPr/>
          </p:nvSpPr>
          <p:spPr>
            <a:xfrm>
              <a:off x="0" y="0"/>
              <a:ext cx="4816592" cy="1115147"/>
            </a:xfrm>
            <a:custGeom>
              <a:avLst/>
              <a:gdLst/>
              <a:ahLst/>
              <a:cxnLst/>
              <a:rect l="l" t="t" r="r" b="b"/>
              <a:pathLst>
                <a:path w="4816592" h="1115147">
                  <a:moveTo>
                    <a:pt x="0" y="0"/>
                  </a:moveTo>
                  <a:lnTo>
                    <a:pt x="4816592" y="0"/>
                  </a:lnTo>
                  <a:lnTo>
                    <a:pt x="4816592" y="1115147"/>
                  </a:lnTo>
                  <a:lnTo>
                    <a:pt x="0" y="1115147"/>
                  </a:lnTo>
                  <a:close/>
                </a:path>
              </a:pathLst>
            </a:custGeom>
            <a:solidFill>
              <a:srgbClr val="A1D4E1"/>
            </a:solidFill>
          </p:spPr>
          <p:txBody>
            <a:bodyPr/>
            <a:lstStyle/>
            <a:p>
              <a:endParaRPr lang="en-US"/>
            </a:p>
          </p:txBody>
        </p:sp>
        <p:sp>
          <p:nvSpPr>
            <p:cNvPr id="4" name="TextBox 4"/>
            <p:cNvSpPr txBox="1"/>
            <p:nvPr/>
          </p:nvSpPr>
          <p:spPr>
            <a:xfrm>
              <a:off x="0" y="0"/>
              <a:ext cx="4816593" cy="1115147"/>
            </a:xfrm>
            <a:prstGeom prst="rect">
              <a:avLst/>
            </a:prstGeom>
          </p:spPr>
          <p:txBody>
            <a:bodyPr lIns="50800" tIns="50800" rIns="50800" bIns="50800" rtlCol="0" anchor="ctr"/>
            <a:lstStyle/>
            <a:p>
              <a:pPr algn="ctr">
                <a:lnSpc>
                  <a:spcPts val="263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796008293"/>
              </p:ext>
            </p:extLst>
          </p:nvPr>
        </p:nvGraphicFramePr>
        <p:xfrm>
          <a:off x="1734328" y="2763859"/>
          <a:ext cx="14819343" cy="5626787"/>
        </p:xfrm>
        <a:graphic>
          <a:graphicData uri="http://schemas.openxmlformats.org/drawingml/2006/table">
            <a:tbl>
              <a:tblPr/>
              <a:tblGrid>
                <a:gridCol w="4939781">
                  <a:extLst>
                    <a:ext uri="{9D8B030D-6E8A-4147-A177-3AD203B41FA5}">
                      <a16:colId xmlns:a16="http://schemas.microsoft.com/office/drawing/2014/main" val="20000"/>
                    </a:ext>
                  </a:extLst>
                </a:gridCol>
                <a:gridCol w="4939781">
                  <a:extLst>
                    <a:ext uri="{9D8B030D-6E8A-4147-A177-3AD203B41FA5}">
                      <a16:colId xmlns:a16="http://schemas.microsoft.com/office/drawing/2014/main" val="20001"/>
                    </a:ext>
                  </a:extLst>
                </a:gridCol>
                <a:gridCol w="4939781">
                  <a:extLst>
                    <a:ext uri="{9D8B030D-6E8A-4147-A177-3AD203B41FA5}">
                      <a16:colId xmlns:a16="http://schemas.microsoft.com/office/drawing/2014/main" val="20002"/>
                    </a:ext>
                  </a:extLst>
                </a:gridCol>
              </a:tblGrid>
              <a:tr h="1343025">
                <a:tc>
                  <a:txBody>
                    <a:bodyPr/>
                    <a:lstStyle/>
                    <a:p>
                      <a:pPr algn="ctr">
                        <a:lnSpc>
                          <a:spcPts val="3499"/>
                        </a:lnSpc>
                        <a:defRPr/>
                      </a:pPr>
                      <a:r>
                        <a:rPr lang="en-US" sz="2499" b="1">
                          <a:solidFill>
                            <a:srgbClr val="294069"/>
                          </a:solidFill>
                          <a:latin typeface="Garet Bold"/>
                          <a:ea typeface="Garet Bold"/>
                          <a:cs typeface="Garet Bold"/>
                          <a:sym typeface="Garet Bold"/>
                        </a:rPr>
                        <a:t>TEST YOUR KNOWLEDGE</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3499"/>
                        </a:lnSpc>
                        <a:defRPr/>
                      </a:pPr>
                      <a:r>
                        <a:rPr lang="en-US" sz="2499" b="1">
                          <a:solidFill>
                            <a:srgbClr val="294069"/>
                          </a:solidFill>
                          <a:latin typeface="Garet Bold"/>
                          <a:ea typeface="Garet Bold"/>
                          <a:cs typeface="Garet Bold"/>
                          <a:sym typeface="Garet Bold"/>
                        </a:rPr>
                        <a:t>LISTEN TO PATIENT STORIES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3499"/>
                        </a:lnSpc>
                        <a:defRPr/>
                      </a:pPr>
                      <a:r>
                        <a:rPr lang="en-US" sz="2499" b="1">
                          <a:solidFill>
                            <a:srgbClr val="294069"/>
                          </a:solidFill>
                          <a:latin typeface="Garet Bold"/>
                          <a:ea typeface="Garet Bold"/>
                          <a:cs typeface="Garet Bold"/>
                          <a:sym typeface="Garet Bold"/>
                        </a:rPr>
                        <a:t>REFLECT ON YOUR PRACTICES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4283762">
                <a:tc>
                  <a:txBody>
                    <a:bodyPr/>
                    <a:lstStyle/>
                    <a:p>
                      <a:pPr algn="ctr">
                        <a:lnSpc>
                          <a:spcPts val="2940"/>
                        </a:lnSpc>
                        <a:defRPr/>
                      </a:pPr>
                      <a:r>
                        <a:rPr lang="en-US" sz="2100" b="1">
                          <a:solidFill>
                            <a:srgbClr val="294069"/>
                          </a:solidFill>
                          <a:latin typeface="Garet Bold"/>
                          <a:ea typeface="Garet Bold"/>
                          <a:cs typeface="Garet Bold"/>
                          <a:sym typeface="Garet Bold"/>
                        </a:rPr>
                        <a:t>Take the short quiz to test your knowledge on key learnings from this module!</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r>
                        <a:rPr lang="en-US" sz="2100" dirty="0">
                          <a:solidFill>
                            <a:srgbClr val="294069"/>
                          </a:solidFill>
                          <a:latin typeface="Garet"/>
                          <a:ea typeface="Garet"/>
                          <a:cs typeface="Garet"/>
                          <a:sym typeface="Garet"/>
                        </a:rPr>
                        <a:t>Listen to Talking Head Pain: For the Healthcare Professional Episode Three - </a:t>
                      </a:r>
                      <a:r>
                        <a:rPr lang="en-US" sz="2100" b="1" dirty="0">
                          <a:solidFill>
                            <a:srgbClr val="294069"/>
                          </a:solidFill>
                          <a:latin typeface="Garet Bold"/>
                          <a:ea typeface="Garet Bold"/>
                          <a:cs typeface="Garet Bold"/>
                          <a:sym typeface="Garet Bold"/>
                          <a:hlinkClick r:id="rId2"/>
                        </a:rPr>
                        <a:t>Breaking Through Pain: Advancements in Acute Migraine Treatment</a:t>
                      </a:r>
                      <a:endParaRPr lang="en-US" sz="1100" dirty="0"/>
                    </a:p>
                    <a:p>
                      <a:pPr algn="ctr">
                        <a:lnSpc>
                          <a:spcPts val="2940"/>
                        </a:lnSpc>
                      </a:pPr>
                      <a:endParaRPr lang="en-US" sz="1100" dirty="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r>
                        <a:rPr lang="en-US" sz="2100" dirty="0">
                          <a:solidFill>
                            <a:srgbClr val="294069"/>
                          </a:solidFill>
                          <a:latin typeface="Garet"/>
                          <a:ea typeface="Garet"/>
                          <a:cs typeface="Garet"/>
                          <a:sym typeface="Garet"/>
                        </a:rPr>
                        <a:t>Reflect: </a:t>
                      </a:r>
                      <a:r>
                        <a:rPr lang="en-US" sz="2100" b="1" dirty="0">
                          <a:solidFill>
                            <a:srgbClr val="294069"/>
                          </a:solidFill>
                          <a:latin typeface="Garet Bold"/>
                          <a:ea typeface="Garet Bold"/>
                          <a:cs typeface="Garet Bold"/>
                          <a:sym typeface="Garet Bold"/>
                        </a:rPr>
                        <a:t>What strategies will you use to communicate the use and importance of acute treatments to patients? </a:t>
                      </a:r>
                      <a:endParaRPr lang="en-US" sz="1100" dirty="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2294756" y="1063718"/>
            <a:ext cx="13698489" cy="1053319"/>
          </a:xfrm>
          <a:prstGeom prst="rect">
            <a:avLst/>
          </a:prstGeom>
        </p:spPr>
        <p:txBody>
          <a:bodyPr lIns="0" tIns="0" rIns="0" bIns="0" rtlCol="0" anchor="t">
            <a:spAutoFit/>
          </a:bodyPr>
          <a:lstStyle/>
          <a:p>
            <a:pPr algn="ctr">
              <a:lnSpc>
                <a:spcPts val="8618"/>
              </a:lnSpc>
              <a:spcBef>
                <a:spcPct val="0"/>
              </a:spcBef>
            </a:pPr>
            <a:r>
              <a:rPr lang="en-US" sz="6155" b="1">
                <a:solidFill>
                  <a:srgbClr val="004369"/>
                </a:solidFill>
                <a:latin typeface="Aileron Ultra-Bold"/>
                <a:ea typeface="Aileron Ultra-Bold"/>
                <a:cs typeface="Aileron Ultra-Bold"/>
                <a:sym typeface="Aileron Ultra-Bold"/>
              </a:rPr>
              <a:t>Your Next 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5148" y="3214890"/>
            <a:ext cx="4528990" cy="1025384"/>
            <a:chOff x="0" y="0"/>
            <a:chExt cx="1192821" cy="270060"/>
          </a:xfrm>
        </p:grpSpPr>
        <p:sp>
          <p:nvSpPr>
            <p:cNvPr id="3" name="Freeform 3"/>
            <p:cNvSpPr/>
            <p:nvPr/>
          </p:nvSpPr>
          <p:spPr>
            <a:xfrm>
              <a:off x="0" y="0"/>
              <a:ext cx="1192821" cy="270060"/>
            </a:xfrm>
            <a:custGeom>
              <a:avLst/>
              <a:gdLst/>
              <a:ahLst/>
              <a:cxnLst/>
              <a:rect l="l" t="t" r="r" b="b"/>
              <a:pathLst>
                <a:path w="1192821" h="270060">
                  <a:moveTo>
                    <a:pt x="87180" y="0"/>
                  </a:moveTo>
                  <a:lnTo>
                    <a:pt x="1105640" y="0"/>
                  </a:lnTo>
                  <a:cubicBezTo>
                    <a:pt x="1153789" y="0"/>
                    <a:pt x="1192821" y="39032"/>
                    <a:pt x="1192821" y="87180"/>
                  </a:cubicBezTo>
                  <a:lnTo>
                    <a:pt x="1192821" y="182880"/>
                  </a:lnTo>
                  <a:cubicBezTo>
                    <a:pt x="1192821" y="206002"/>
                    <a:pt x="1183636" y="228176"/>
                    <a:pt x="1167286" y="244526"/>
                  </a:cubicBezTo>
                  <a:cubicBezTo>
                    <a:pt x="1150937" y="260875"/>
                    <a:pt x="1128762" y="270060"/>
                    <a:pt x="1105640" y="270060"/>
                  </a:cubicBezTo>
                  <a:lnTo>
                    <a:pt x="87180" y="270060"/>
                  </a:lnTo>
                  <a:cubicBezTo>
                    <a:pt x="39032" y="270060"/>
                    <a:pt x="0" y="231028"/>
                    <a:pt x="0" y="182880"/>
                  </a:cubicBezTo>
                  <a:lnTo>
                    <a:pt x="0" y="87180"/>
                  </a:lnTo>
                  <a:cubicBezTo>
                    <a:pt x="0" y="39032"/>
                    <a:pt x="39032" y="0"/>
                    <a:pt x="87180" y="0"/>
                  </a:cubicBezTo>
                  <a:close/>
                </a:path>
              </a:pathLst>
            </a:custGeom>
            <a:solidFill>
              <a:srgbClr val="010440"/>
            </a:solidFill>
          </p:spPr>
          <p:txBody>
            <a:bodyPr/>
            <a:lstStyle/>
            <a:p>
              <a:endParaRPr lang="en-US"/>
            </a:p>
          </p:txBody>
        </p:sp>
        <p:sp>
          <p:nvSpPr>
            <p:cNvPr id="4" name="TextBox 4"/>
            <p:cNvSpPr txBox="1"/>
            <p:nvPr/>
          </p:nvSpPr>
          <p:spPr>
            <a:xfrm>
              <a:off x="0" y="-38100"/>
              <a:ext cx="1192821" cy="30816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14450" y="3053323"/>
            <a:ext cx="819044" cy="1198699"/>
            <a:chOff x="0" y="0"/>
            <a:chExt cx="5740400" cy="8401276"/>
          </a:xfrm>
        </p:grpSpPr>
        <p:sp>
          <p:nvSpPr>
            <p:cNvPr id="6" name="Freeform 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3A685"/>
            </a:solidFill>
          </p:spPr>
          <p:txBody>
            <a:bodyPr/>
            <a:lstStyle/>
            <a:p>
              <a:endParaRPr lang="en-US"/>
            </a:p>
          </p:txBody>
        </p:sp>
      </p:grpSp>
      <p:grpSp>
        <p:nvGrpSpPr>
          <p:cNvPr id="7" name="Group 7"/>
          <p:cNvGrpSpPr/>
          <p:nvPr/>
        </p:nvGrpSpPr>
        <p:grpSpPr>
          <a:xfrm>
            <a:off x="6910240" y="3226638"/>
            <a:ext cx="4528990" cy="1025384"/>
            <a:chOff x="0" y="0"/>
            <a:chExt cx="1192821" cy="270060"/>
          </a:xfrm>
        </p:grpSpPr>
        <p:sp>
          <p:nvSpPr>
            <p:cNvPr id="8" name="Freeform 8"/>
            <p:cNvSpPr/>
            <p:nvPr/>
          </p:nvSpPr>
          <p:spPr>
            <a:xfrm>
              <a:off x="0" y="0"/>
              <a:ext cx="1192821" cy="270060"/>
            </a:xfrm>
            <a:custGeom>
              <a:avLst/>
              <a:gdLst/>
              <a:ahLst/>
              <a:cxnLst/>
              <a:rect l="l" t="t" r="r" b="b"/>
              <a:pathLst>
                <a:path w="1192821" h="270060">
                  <a:moveTo>
                    <a:pt x="87180" y="0"/>
                  </a:moveTo>
                  <a:lnTo>
                    <a:pt x="1105640" y="0"/>
                  </a:lnTo>
                  <a:cubicBezTo>
                    <a:pt x="1153789" y="0"/>
                    <a:pt x="1192821" y="39032"/>
                    <a:pt x="1192821" y="87180"/>
                  </a:cubicBezTo>
                  <a:lnTo>
                    <a:pt x="1192821" y="182880"/>
                  </a:lnTo>
                  <a:cubicBezTo>
                    <a:pt x="1192821" y="206002"/>
                    <a:pt x="1183636" y="228176"/>
                    <a:pt x="1167286" y="244526"/>
                  </a:cubicBezTo>
                  <a:cubicBezTo>
                    <a:pt x="1150937" y="260875"/>
                    <a:pt x="1128762" y="270060"/>
                    <a:pt x="1105640" y="270060"/>
                  </a:cubicBezTo>
                  <a:lnTo>
                    <a:pt x="87180" y="270060"/>
                  </a:lnTo>
                  <a:cubicBezTo>
                    <a:pt x="39032" y="270060"/>
                    <a:pt x="0" y="231028"/>
                    <a:pt x="0" y="182880"/>
                  </a:cubicBezTo>
                  <a:lnTo>
                    <a:pt x="0" y="87180"/>
                  </a:lnTo>
                  <a:cubicBezTo>
                    <a:pt x="0" y="39032"/>
                    <a:pt x="39032" y="0"/>
                    <a:pt x="87180" y="0"/>
                  </a:cubicBezTo>
                  <a:close/>
                </a:path>
              </a:pathLst>
            </a:custGeom>
            <a:solidFill>
              <a:srgbClr val="010440"/>
            </a:solidFill>
          </p:spPr>
          <p:txBody>
            <a:bodyPr/>
            <a:lstStyle/>
            <a:p>
              <a:endParaRPr lang="en-US"/>
            </a:p>
          </p:txBody>
        </p:sp>
        <p:sp>
          <p:nvSpPr>
            <p:cNvPr id="9" name="TextBox 9"/>
            <p:cNvSpPr txBox="1"/>
            <p:nvPr/>
          </p:nvSpPr>
          <p:spPr>
            <a:xfrm>
              <a:off x="0" y="-38100"/>
              <a:ext cx="1192821" cy="30816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910240" y="3053323"/>
            <a:ext cx="819044" cy="1198699"/>
            <a:chOff x="0" y="0"/>
            <a:chExt cx="5740400" cy="8401276"/>
          </a:xfrm>
        </p:grpSpPr>
        <p:sp>
          <p:nvSpPr>
            <p:cNvPr id="11" name="Freeform 1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3A685"/>
            </a:solidFill>
          </p:spPr>
          <p:txBody>
            <a:bodyPr/>
            <a:lstStyle/>
            <a:p>
              <a:endParaRPr lang="en-US"/>
            </a:p>
          </p:txBody>
        </p:sp>
      </p:grpSp>
      <p:grpSp>
        <p:nvGrpSpPr>
          <p:cNvPr id="12" name="Group 12"/>
          <p:cNvGrpSpPr/>
          <p:nvPr/>
        </p:nvGrpSpPr>
        <p:grpSpPr>
          <a:xfrm>
            <a:off x="12444560" y="3222497"/>
            <a:ext cx="4528990" cy="1029525"/>
            <a:chOff x="0" y="0"/>
            <a:chExt cx="1192821" cy="271151"/>
          </a:xfrm>
        </p:grpSpPr>
        <p:sp>
          <p:nvSpPr>
            <p:cNvPr id="13" name="Freeform 13"/>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010440"/>
            </a:solidFill>
          </p:spPr>
          <p:txBody>
            <a:bodyPr/>
            <a:lstStyle/>
            <a:p>
              <a:endParaRPr lang="en-US"/>
            </a:p>
          </p:txBody>
        </p:sp>
        <p:sp>
          <p:nvSpPr>
            <p:cNvPr id="14" name="TextBox 14"/>
            <p:cNvSpPr txBox="1"/>
            <p:nvPr/>
          </p:nvSpPr>
          <p:spPr>
            <a:xfrm>
              <a:off x="0" y="-38100"/>
              <a:ext cx="1192821" cy="30925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444560" y="3053323"/>
            <a:ext cx="819044" cy="1198699"/>
            <a:chOff x="0" y="0"/>
            <a:chExt cx="5740400" cy="8401276"/>
          </a:xfrm>
        </p:grpSpPr>
        <p:sp>
          <p:nvSpPr>
            <p:cNvPr id="16" name="Freeform 1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3A685"/>
            </a:solidFill>
          </p:spPr>
          <p:txBody>
            <a:bodyPr/>
            <a:lstStyle/>
            <a:p>
              <a:endParaRPr lang="en-US"/>
            </a:p>
          </p:txBody>
        </p:sp>
      </p:grpSp>
      <p:grpSp>
        <p:nvGrpSpPr>
          <p:cNvPr id="17" name="Group 17"/>
          <p:cNvGrpSpPr/>
          <p:nvPr/>
        </p:nvGrpSpPr>
        <p:grpSpPr>
          <a:xfrm>
            <a:off x="1371600" y="6826364"/>
            <a:ext cx="4528990" cy="1029525"/>
            <a:chOff x="0" y="0"/>
            <a:chExt cx="1192821" cy="271151"/>
          </a:xfrm>
        </p:grpSpPr>
        <p:sp>
          <p:nvSpPr>
            <p:cNvPr id="18" name="Freeform 18"/>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010440"/>
            </a:solidFill>
          </p:spPr>
          <p:txBody>
            <a:bodyPr/>
            <a:lstStyle/>
            <a:p>
              <a:endParaRPr lang="en-US"/>
            </a:p>
          </p:txBody>
        </p:sp>
        <p:sp>
          <p:nvSpPr>
            <p:cNvPr id="19" name="TextBox 19"/>
            <p:cNvSpPr txBox="1"/>
            <p:nvPr/>
          </p:nvSpPr>
          <p:spPr>
            <a:xfrm>
              <a:off x="0" y="-38100"/>
              <a:ext cx="1192821" cy="309251"/>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14450" y="6657190"/>
            <a:ext cx="819044" cy="1198699"/>
            <a:chOff x="0" y="0"/>
            <a:chExt cx="5740400" cy="8401276"/>
          </a:xfrm>
        </p:grpSpPr>
        <p:sp>
          <p:nvSpPr>
            <p:cNvPr id="21" name="Freeform 2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3A685"/>
            </a:solidFill>
          </p:spPr>
          <p:txBody>
            <a:bodyPr/>
            <a:lstStyle/>
            <a:p>
              <a:endParaRPr lang="en-US"/>
            </a:p>
          </p:txBody>
        </p:sp>
      </p:grpSp>
      <p:grpSp>
        <p:nvGrpSpPr>
          <p:cNvPr id="22" name="Group 22"/>
          <p:cNvGrpSpPr/>
          <p:nvPr/>
        </p:nvGrpSpPr>
        <p:grpSpPr>
          <a:xfrm>
            <a:off x="6910240" y="6826364"/>
            <a:ext cx="4528990" cy="1029525"/>
            <a:chOff x="0" y="0"/>
            <a:chExt cx="1192821" cy="271151"/>
          </a:xfrm>
        </p:grpSpPr>
        <p:sp>
          <p:nvSpPr>
            <p:cNvPr id="23" name="Freeform 23"/>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010440"/>
            </a:solidFill>
          </p:spPr>
          <p:txBody>
            <a:bodyPr/>
            <a:lstStyle/>
            <a:p>
              <a:endParaRPr lang="en-US"/>
            </a:p>
          </p:txBody>
        </p:sp>
        <p:sp>
          <p:nvSpPr>
            <p:cNvPr id="24" name="TextBox 24"/>
            <p:cNvSpPr txBox="1"/>
            <p:nvPr/>
          </p:nvSpPr>
          <p:spPr>
            <a:xfrm>
              <a:off x="0" y="-38100"/>
              <a:ext cx="1192821" cy="309251"/>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6892789" y="6657190"/>
            <a:ext cx="819044" cy="1198699"/>
            <a:chOff x="0" y="0"/>
            <a:chExt cx="5740400" cy="8401276"/>
          </a:xfrm>
        </p:grpSpPr>
        <p:sp>
          <p:nvSpPr>
            <p:cNvPr id="26" name="Freeform 2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3A685"/>
            </a:solidFill>
          </p:spPr>
          <p:txBody>
            <a:bodyPr/>
            <a:lstStyle/>
            <a:p>
              <a:endParaRPr lang="en-US"/>
            </a:p>
          </p:txBody>
        </p:sp>
      </p:grpSp>
      <p:sp>
        <p:nvSpPr>
          <p:cNvPr id="27" name="TextBox 27"/>
          <p:cNvSpPr txBox="1"/>
          <p:nvPr/>
        </p:nvSpPr>
        <p:spPr>
          <a:xfrm>
            <a:off x="1371600" y="4465713"/>
            <a:ext cx="4153210" cy="830580"/>
          </a:xfrm>
          <a:prstGeom prst="rect">
            <a:avLst/>
          </a:prstGeom>
        </p:spPr>
        <p:txBody>
          <a:bodyPr lIns="0" tIns="0" rIns="0" bIns="0" rtlCol="0" anchor="t">
            <a:spAutoFit/>
          </a:bodyPr>
          <a:lstStyle/>
          <a:p>
            <a:pPr algn="l">
              <a:lnSpc>
                <a:spcPts val="3299"/>
              </a:lnSpc>
            </a:pPr>
            <a:r>
              <a:rPr lang="en-US" sz="2199">
                <a:solidFill>
                  <a:srgbClr val="3B3B3B"/>
                </a:solidFill>
                <a:latin typeface="Codec Pro"/>
                <a:ea typeface="Codec Pro"/>
                <a:cs typeface="Codec Pro"/>
                <a:sym typeface="Codec Pro"/>
              </a:rPr>
              <a:t>Identify acute migraine treatments and their features.</a:t>
            </a:r>
          </a:p>
        </p:txBody>
      </p:sp>
      <p:sp>
        <p:nvSpPr>
          <p:cNvPr id="28" name="TextBox 28"/>
          <p:cNvSpPr txBox="1"/>
          <p:nvPr/>
        </p:nvSpPr>
        <p:spPr>
          <a:xfrm>
            <a:off x="1457579" y="3441832"/>
            <a:ext cx="532786" cy="537845"/>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Montserrat Bold"/>
                <a:ea typeface="Montserrat Bold"/>
                <a:cs typeface="Montserrat Bold"/>
                <a:sym typeface="Montserrat Bold"/>
              </a:rPr>
              <a:t>1</a:t>
            </a:r>
          </a:p>
        </p:txBody>
      </p:sp>
      <p:sp>
        <p:nvSpPr>
          <p:cNvPr id="29" name="TextBox 29"/>
          <p:cNvSpPr txBox="1"/>
          <p:nvPr/>
        </p:nvSpPr>
        <p:spPr>
          <a:xfrm>
            <a:off x="7053369" y="3441832"/>
            <a:ext cx="532786" cy="537845"/>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Montserrat Bold"/>
                <a:ea typeface="Montserrat Bold"/>
                <a:cs typeface="Montserrat Bold"/>
                <a:sym typeface="Montserrat Bold"/>
              </a:rPr>
              <a:t>2</a:t>
            </a:r>
          </a:p>
        </p:txBody>
      </p:sp>
      <p:sp>
        <p:nvSpPr>
          <p:cNvPr id="30" name="TextBox 30"/>
          <p:cNvSpPr txBox="1"/>
          <p:nvPr/>
        </p:nvSpPr>
        <p:spPr>
          <a:xfrm>
            <a:off x="12587688" y="3441832"/>
            <a:ext cx="532786" cy="537845"/>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Montserrat Bold"/>
                <a:ea typeface="Montserrat Bold"/>
                <a:cs typeface="Montserrat Bold"/>
                <a:sym typeface="Montserrat Bold"/>
              </a:rPr>
              <a:t>3</a:t>
            </a:r>
          </a:p>
        </p:txBody>
      </p:sp>
      <p:sp>
        <p:nvSpPr>
          <p:cNvPr id="31" name="TextBox 31"/>
          <p:cNvSpPr txBox="1"/>
          <p:nvPr/>
        </p:nvSpPr>
        <p:spPr>
          <a:xfrm>
            <a:off x="1457579" y="7045700"/>
            <a:ext cx="532786" cy="537845"/>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Montserrat Bold"/>
                <a:ea typeface="Montserrat Bold"/>
                <a:cs typeface="Montserrat Bold"/>
                <a:sym typeface="Montserrat Bold"/>
              </a:rPr>
              <a:t>4</a:t>
            </a:r>
          </a:p>
        </p:txBody>
      </p:sp>
      <p:sp>
        <p:nvSpPr>
          <p:cNvPr id="32" name="TextBox 32"/>
          <p:cNvSpPr txBox="1"/>
          <p:nvPr/>
        </p:nvSpPr>
        <p:spPr>
          <a:xfrm>
            <a:off x="7035918" y="7045700"/>
            <a:ext cx="532786" cy="537845"/>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Montserrat Bold"/>
                <a:ea typeface="Montserrat Bold"/>
                <a:cs typeface="Montserrat Bold"/>
                <a:sym typeface="Montserrat Bold"/>
              </a:rPr>
              <a:t>5</a:t>
            </a:r>
          </a:p>
        </p:txBody>
      </p:sp>
      <p:sp>
        <p:nvSpPr>
          <p:cNvPr id="33" name="TextBox 33"/>
          <p:cNvSpPr txBox="1"/>
          <p:nvPr/>
        </p:nvSpPr>
        <p:spPr>
          <a:xfrm>
            <a:off x="1314450" y="910863"/>
            <a:ext cx="7016732" cy="969615"/>
          </a:xfrm>
          <a:prstGeom prst="rect">
            <a:avLst/>
          </a:prstGeom>
        </p:spPr>
        <p:txBody>
          <a:bodyPr lIns="0" tIns="0" rIns="0" bIns="0" rtlCol="0" anchor="t">
            <a:spAutoFit/>
          </a:bodyPr>
          <a:lstStyle/>
          <a:p>
            <a:pPr algn="l">
              <a:lnSpc>
                <a:spcPts val="7981"/>
              </a:lnSpc>
              <a:spcBef>
                <a:spcPct val="0"/>
              </a:spcBef>
            </a:pPr>
            <a:r>
              <a:rPr lang="en-US" sz="5701" b="1">
                <a:solidFill>
                  <a:srgbClr val="004369"/>
                </a:solidFill>
                <a:latin typeface="Aileron Ultra-Bold"/>
                <a:ea typeface="Aileron Ultra-Bold"/>
                <a:cs typeface="Aileron Ultra-Bold"/>
                <a:sym typeface="Aileron Ultra-Bold"/>
              </a:rPr>
              <a:t>Lesson Objectives</a:t>
            </a:r>
          </a:p>
        </p:txBody>
      </p:sp>
      <p:sp>
        <p:nvSpPr>
          <p:cNvPr id="34" name="TextBox 34"/>
          <p:cNvSpPr txBox="1"/>
          <p:nvPr/>
        </p:nvSpPr>
        <p:spPr>
          <a:xfrm>
            <a:off x="7927149" y="3545224"/>
            <a:ext cx="3340584" cy="326617"/>
          </a:xfrm>
          <a:prstGeom prst="rect">
            <a:avLst/>
          </a:prstGeom>
        </p:spPr>
        <p:txBody>
          <a:bodyPr lIns="0" tIns="0" rIns="0" bIns="0" rtlCol="0" anchor="t">
            <a:spAutoFit/>
          </a:bodyPr>
          <a:lstStyle/>
          <a:p>
            <a:pPr algn="l">
              <a:lnSpc>
                <a:spcPts val="2655"/>
              </a:lnSpc>
            </a:pPr>
            <a:r>
              <a:rPr lang="en-US" sz="1896" b="1">
                <a:solidFill>
                  <a:srgbClr val="FFFFFF"/>
                </a:solidFill>
                <a:latin typeface="Montserrat Bold"/>
                <a:ea typeface="Montserrat Bold"/>
                <a:cs typeface="Montserrat Bold"/>
                <a:sym typeface="Montserrat Bold"/>
              </a:rPr>
              <a:t>Role of Acute Treatment</a:t>
            </a:r>
          </a:p>
        </p:txBody>
      </p:sp>
      <p:sp>
        <p:nvSpPr>
          <p:cNvPr id="35" name="TextBox 35"/>
          <p:cNvSpPr txBox="1"/>
          <p:nvPr/>
        </p:nvSpPr>
        <p:spPr>
          <a:xfrm>
            <a:off x="2362094" y="3545224"/>
            <a:ext cx="3340584" cy="326617"/>
          </a:xfrm>
          <a:prstGeom prst="rect">
            <a:avLst/>
          </a:prstGeom>
        </p:spPr>
        <p:txBody>
          <a:bodyPr lIns="0" tIns="0" rIns="0" bIns="0" rtlCol="0" anchor="t">
            <a:spAutoFit/>
          </a:bodyPr>
          <a:lstStyle/>
          <a:p>
            <a:pPr algn="l">
              <a:lnSpc>
                <a:spcPts val="2655"/>
              </a:lnSpc>
            </a:pPr>
            <a:r>
              <a:rPr lang="en-US" sz="1896" b="1">
                <a:solidFill>
                  <a:srgbClr val="FFFFFF"/>
                </a:solidFill>
                <a:latin typeface="Montserrat Bold"/>
                <a:ea typeface="Montserrat Bold"/>
                <a:cs typeface="Montserrat Bold"/>
                <a:sym typeface="Montserrat Bold"/>
              </a:rPr>
              <a:t>What is Acute Treatment?</a:t>
            </a:r>
          </a:p>
        </p:txBody>
      </p:sp>
      <p:sp>
        <p:nvSpPr>
          <p:cNvPr id="36" name="TextBox 36"/>
          <p:cNvSpPr txBox="1"/>
          <p:nvPr/>
        </p:nvSpPr>
        <p:spPr>
          <a:xfrm>
            <a:off x="6910240" y="4465713"/>
            <a:ext cx="4153210" cy="1649731"/>
          </a:xfrm>
          <a:prstGeom prst="rect">
            <a:avLst/>
          </a:prstGeom>
        </p:spPr>
        <p:txBody>
          <a:bodyPr lIns="0" tIns="0" rIns="0" bIns="0" rtlCol="0" anchor="t">
            <a:spAutoFit/>
          </a:bodyPr>
          <a:lstStyle/>
          <a:p>
            <a:pPr algn="l">
              <a:lnSpc>
                <a:spcPts val="3299"/>
              </a:lnSpc>
            </a:pPr>
            <a:r>
              <a:rPr lang="en-US" sz="2199">
                <a:solidFill>
                  <a:srgbClr val="3B3B3B"/>
                </a:solidFill>
                <a:latin typeface="Codec Pro"/>
                <a:ea typeface="Codec Pro"/>
                <a:cs typeface="Codec Pro"/>
                <a:sym typeface="Codec Pro"/>
              </a:rPr>
              <a:t>Understand the role of acute treatments, even for those on preventive therapies.</a:t>
            </a:r>
          </a:p>
          <a:p>
            <a:pPr algn="l">
              <a:lnSpc>
                <a:spcPts val="3299"/>
              </a:lnSpc>
            </a:pPr>
            <a:endParaRPr lang="en-US" sz="2199">
              <a:solidFill>
                <a:srgbClr val="3B3B3B"/>
              </a:solidFill>
              <a:latin typeface="Codec Pro"/>
              <a:ea typeface="Codec Pro"/>
              <a:cs typeface="Codec Pro"/>
              <a:sym typeface="Codec Pro"/>
            </a:endParaRPr>
          </a:p>
        </p:txBody>
      </p:sp>
      <p:sp>
        <p:nvSpPr>
          <p:cNvPr id="37" name="TextBox 37"/>
          <p:cNvSpPr txBox="1"/>
          <p:nvPr/>
        </p:nvSpPr>
        <p:spPr>
          <a:xfrm>
            <a:off x="12444560" y="4465713"/>
            <a:ext cx="4153210" cy="1240155"/>
          </a:xfrm>
          <a:prstGeom prst="rect">
            <a:avLst/>
          </a:prstGeom>
        </p:spPr>
        <p:txBody>
          <a:bodyPr lIns="0" tIns="0" rIns="0" bIns="0" rtlCol="0" anchor="t">
            <a:spAutoFit/>
          </a:bodyPr>
          <a:lstStyle/>
          <a:p>
            <a:pPr algn="l">
              <a:lnSpc>
                <a:spcPts val="3299"/>
              </a:lnSpc>
            </a:pPr>
            <a:r>
              <a:rPr lang="en-US" sz="2199">
                <a:solidFill>
                  <a:srgbClr val="3B3B3B"/>
                </a:solidFill>
                <a:latin typeface="Codec Pro"/>
                <a:ea typeface="Codec Pro"/>
                <a:cs typeface="Codec Pro"/>
                <a:sym typeface="Codec Pro"/>
              </a:rPr>
              <a:t>Compare the efficacy, side effects, and contraindications of different treatments.</a:t>
            </a:r>
          </a:p>
        </p:txBody>
      </p:sp>
      <p:sp>
        <p:nvSpPr>
          <p:cNvPr id="38" name="TextBox 38"/>
          <p:cNvSpPr txBox="1"/>
          <p:nvPr/>
        </p:nvSpPr>
        <p:spPr>
          <a:xfrm>
            <a:off x="1314450" y="8084489"/>
            <a:ext cx="4153210" cy="1649731"/>
          </a:xfrm>
          <a:prstGeom prst="rect">
            <a:avLst/>
          </a:prstGeom>
        </p:spPr>
        <p:txBody>
          <a:bodyPr lIns="0" tIns="0" rIns="0" bIns="0" rtlCol="0" anchor="t">
            <a:spAutoFit/>
          </a:bodyPr>
          <a:lstStyle/>
          <a:p>
            <a:pPr algn="l">
              <a:lnSpc>
                <a:spcPts val="3299"/>
              </a:lnSpc>
            </a:pPr>
            <a:r>
              <a:rPr lang="en-US" sz="2199">
                <a:solidFill>
                  <a:srgbClr val="3B3B3B"/>
                </a:solidFill>
                <a:latin typeface="Codec Pro"/>
                <a:ea typeface="Codec Pro"/>
                <a:cs typeface="Codec Pro"/>
                <a:sym typeface="Codec Pro"/>
              </a:rPr>
              <a:t>Select appropriate acute treatments based on patient needs and comorbidities.</a:t>
            </a:r>
          </a:p>
          <a:p>
            <a:pPr algn="l">
              <a:lnSpc>
                <a:spcPts val="3299"/>
              </a:lnSpc>
            </a:pPr>
            <a:endParaRPr lang="en-US" sz="2199">
              <a:solidFill>
                <a:srgbClr val="3B3B3B"/>
              </a:solidFill>
              <a:latin typeface="Codec Pro"/>
              <a:ea typeface="Codec Pro"/>
              <a:cs typeface="Codec Pro"/>
              <a:sym typeface="Codec Pro"/>
            </a:endParaRPr>
          </a:p>
        </p:txBody>
      </p:sp>
      <p:sp>
        <p:nvSpPr>
          <p:cNvPr id="39" name="TextBox 39"/>
          <p:cNvSpPr txBox="1"/>
          <p:nvPr/>
        </p:nvSpPr>
        <p:spPr>
          <a:xfrm>
            <a:off x="6892789" y="8065439"/>
            <a:ext cx="4153210" cy="1649731"/>
          </a:xfrm>
          <a:prstGeom prst="rect">
            <a:avLst/>
          </a:prstGeom>
        </p:spPr>
        <p:txBody>
          <a:bodyPr lIns="0" tIns="0" rIns="0" bIns="0" rtlCol="0" anchor="t">
            <a:spAutoFit/>
          </a:bodyPr>
          <a:lstStyle/>
          <a:p>
            <a:pPr algn="l">
              <a:lnSpc>
                <a:spcPts val="3299"/>
              </a:lnSpc>
            </a:pPr>
            <a:r>
              <a:rPr lang="en-US" sz="2199">
                <a:solidFill>
                  <a:srgbClr val="3B3B3B"/>
                </a:solidFill>
                <a:latin typeface="Codec Pro"/>
                <a:ea typeface="Codec Pro"/>
                <a:cs typeface="Codec Pro"/>
                <a:sym typeface="Codec Pro"/>
              </a:rPr>
              <a:t>Recognize risks and manage them in acute migraine treatment.</a:t>
            </a:r>
          </a:p>
          <a:p>
            <a:pPr algn="l">
              <a:lnSpc>
                <a:spcPts val="3299"/>
              </a:lnSpc>
            </a:pPr>
            <a:endParaRPr lang="en-US" sz="2199">
              <a:solidFill>
                <a:srgbClr val="3B3B3B"/>
              </a:solidFill>
              <a:latin typeface="Codec Pro"/>
              <a:ea typeface="Codec Pro"/>
              <a:cs typeface="Codec Pro"/>
              <a:sym typeface="Codec Pro"/>
            </a:endParaRPr>
          </a:p>
        </p:txBody>
      </p:sp>
      <p:sp>
        <p:nvSpPr>
          <p:cNvPr id="40" name="TextBox 40"/>
          <p:cNvSpPr txBox="1"/>
          <p:nvPr/>
        </p:nvSpPr>
        <p:spPr>
          <a:xfrm>
            <a:off x="13492204" y="3545224"/>
            <a:ext cx="3340584" cy="326617"/>
          </a:xfrm>
          <a:prstGeom prst="rect">
            <a:avLst/>
          </a:prstGeom>
        </p:spPr>
        <p:txBody>
          <a:bodyPr lIns="0" tIns="0" rIns="0" bIns="0" rtlCol="0" anchor="t">
            <a:spAutoFit/>
          </a:bodyPr>
          <a:lstStyle/>
          <a:p>
            <a:pPr algn="l">
              <a:lnSpc>
                <a:spcPts val="2655"/>
              </a:lnSpc>
            </a:pPr>
            <a:r>
              <a:rPr lang="en-US" sz="1896" b="1">
                <a:solidFill>
                  <a:srgbClr val="FFFFFF"/>
                </a:solidFill>
                <a:latin typeface="Montserrat Bold"/>
                <a:ea typeface="Montserrat Bold"/>
                <a:cs typeface="Montserrat Bold"/>
                <a:sym typeface="Montserrat Bold"/>
              </a:rPr>
              <a:t>Choosing Treatments</a:t>
            </a:r>
          </a:p>
        </p:txBody>
      </p:sp>
      <p:sp>
        <p:nvSpPr>
          <p:cNvPr id="41" name="TextBox 41"/>
          <p:cNvSpPr txBox="1"/>
          <p:nvPr/>
        </p:nvSpPr>
        <p:spPr>
          <a:xfrm>
            <a:off x="2362094" y="7160839"/>
            <a:ext cx="3340584" cy="326617"/>
          </a:xfrm>
          <a:prstGeom prst="rect">
            <a:avLst/>
          </a:prstGeom>
        </p:spPr>
        <p:txBody>
          <a:bodyPr lIns="0" tIns="0" rIns="0" bIns="0" rtlCol="0" anchor="t">
            <a:spAutoFit/>
          </a:bodyPr>
          <a:lstStyle/>
          <a:p>
            <a:pPr algn="l">
              <a:lnSpc>
                <a:spcPts val="2655"/>
              </a:lnSpc>
            </a:pPr>
            <a:r>
              <a:rPr lang="en-US" sz="1896" b="1">
                <a:solidFill>
                  <a:srgbClr val="FFFFFF"/>
                </a:solidFill>
                <a:latin typeface="Montserrat Bold"/>
                <a:ea typeface="Montserrat Bold"/>
                <a:cs typeface="Montserrat Bold"/>
                <a:sym typeface="Montserrat Bold"/>
              </a:rPr>
              <a:t>Personalizing Treatment</a:t>
            </a:r>
          </a:p>
        </p:txBody>
      </p:sp>
      <p:sp>
        <p:nvSpPr>
          <p:cNvPr id="42" name="TextBox 42"/>
          <p:cNvSpPr txBox="1"/>
          <p:nvPr/>
        </p:nvSpPr>
        <p:spPr>
          <a:xfrm>
            <a:off x="7940433" y="7160839"/>
            <a:ext cx="3340584" cy="326617"/>
          </a:xfrm>
          <a:prstGeom prst="rect">
            <a:avLst/>
          </a:prstGeom>
        </p:spPr>
        <p:txBody>
          <a:bodyPr lIns="0" tIns="0" rIns="0" bIns="0" rtlCol="0" anchor="t">
            <a:spAutoFit/>
          </a:bodyPr>
          <a:lstStyle/>
          <a:p>
            <a:pPr algn="l">
              <a:lnSpc>
                <a:spcPts val="2655"/>
              </a:lnSpc>
            </a:pPr>
            <a:r>
              <a:rPr lang="en-US" sz="1896" b="1">
                <a:solidFill>
                  <a:srgbClr val="FFFFFF"/>
                </a:solidFill>
                <a:latin typeface="Montserrat Bold"/>
                <a:ea typeface="Montserrat Bold"/>
                <a:cs typeface="Montserrat Bold"/>
                <a:sym typeface="Montserrat Bold"/>
              </a:rPr>
              <a:t>Managing Risks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9144000" cy="8229600"/>
          </a:xfrm>
          <a:custGeom>
            <a:avLst/>
            <a:gdLst/>
            <a:ahLst/>
            <a:cxnLst/>
            <a:rect l="l" t="t" r="r" b="b"/>
            <a:pathLst>
              <a:path w="10172636" h="8229600">
                <a:moveTo>
                  <a:pt x="0" y="0"/>
                </a:moveTo>
                <a:lnTo>
                  <a:pt x="10172636" y="0"/>
                </a:lnTo>
                <a:lnTo>
                  <a:pt x="10172636" y="8229600"/>
                </a:lnTo>
                <a:lnTo>
                  <a:pt x="0" y="8229600"/>
                </a:lnTo>
                <a:lnTo>
                  <a:pt x="0" y="0"/>
                </a:lnTo>
                <a:close/>
              </a:path>
            </a:pathLst>
          </a:custGeom>
          <a:blipFill>
            <a:blip r:embed="rId2"/>
            <a:stretch>
              <a:fillRect l="-23833" r="-11250"/>
            </a:stretch>
          </a:blipFill>
        </p:spPr>
        <p:txBody>
          <a:bodyPr/>
          <a:lstStyle/>
          <a:p>
            <a:endParaRPr lang="en-US"/>
          </a:p>
        </p:txBody>
      </p:sp>
      <p:grpSp>
        <p:nvGrpSpPr>
          <p:cNvPr id="3" name="Group 3"/>
          <p:cNvGrpSpPr/>
          <p:nvPr/>
        </p:nvGrpSpPr>
        <p:grpSpPr>
          <a:xfrm>
            <a:off x="10974338" y="2465817"/>
            <a:ext cx="1341328" cy="134132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7691"/>
            </a:solidFill>
          </p:spPr>
          <p:txBody>
            <a:bodyPr/>
            <a:lstStyle/>
            <a:p>
              <a:endParaRPr lang="en-US"/>
            </a:p>
          </p:txBody>
        </p:sp>
        <p:sp>
          <p:nvSpPr>
            <p:cNvPr id="5" name="TextBox 5"/>
            <p:cNvSpPr txBox="1"/>
            <p:nvPr/>
          </p:nvSpPr>
          <p:spPr>
            <a:xfrm>
              <a:off x="76200" y="-19050"/>
              <a:ext cx="660400" cy="755650"/>
            </a:xfrm>
            <a:prstGeom prst="rect">
              <a:avLst/>
            </a:prstGeom>
          </p:spPr>
          <p:txBody>
            <a:bodyPr lIns="50800" tIns="50800" rIns="50800" bIns="50800" rtlCol="0" anchor="ctr"/>
            <a:lstStyle/>
            <a:p>
              <a:pPr algn="ctr">
                <a:lnSpc>
                  <a:spcPts val="3299"/>
                </a:lnSpc>
              </a:pPr>
              <a:endParaRPr/>
            </a:p>
          </p:txBody>
        </p:sp>
      </p:grpSp>
      <p:sp>
        <p:nvSpPr>
          <p:cNvPr id="6" name="AutoShape 6"/>
          <p:cNvSpPr/>
          <p:nvPr/>
        </p:nvSpPr>
        <p:spPr>
          <a:xfrm flipV="1">
            <a:off x="7704678" y="3381090"/>
            <a:ext cx="3495219" cy="936541"/>
          </a:xfrm>
          <a:prstGeom prst="line">
            <a:avLst/>
          </a:prstGeom>
          <a:ln w="104775" cap="flat">
            <a:solidFill>
              <a:srgbClr val="447691"/>
            </a:solidFill>
            <a:prstDash val="solid"/>
            <a:headEnd type="none" w="sm" len="sm"/>
            <a:tailEnd type="none" w="sm" len="sm"/>
          </a:ln>
        </p:spPr>
        <p:txBody>
          <a:bodyPr/>
          <a:lstStyle/>
          <a:p>
            <a:endParaRPr lang="en-US"/>
          </a:p>
        </p:txBody>
      </p:sp>
      <p:sp>
        <p:nvSpPr>
          <p:cNvPr id="7" name="Freeform 7"/>
          <p:cNvSpPr/>
          <p:nvPr/>
        </p:nvSpPr>
        <p:spPr>
          <a:xfrm>
            <a:off x="11281756" y="2624867"/>
            <a:ext cx="726492" cy="1023228"/>
          </a:xfrm>
          <a:custGeom>
            <a:avLst/>
            <a:gdLst/>
            <a:ahLst/>
            <a:cxnLst/>
            <a:rect l="l" t="t" r="r" b="b"/>
            <a:pathLst>
              <a:path w="726492" h="1023228">
                <a:moveTo>
                  <a:pt x="0" y="0"/>
                </a:moveTo>
                <a:lnTo>
                  <a:pt x="726492" y="0"/>
                </a:lnTo>
                <a:lnTo>
                  <a:pt x="726492" y="1023228"/>
                </a:lnTo>
                <a:lnTo>
                  <a:pt x="0" y="1023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305288" y="1594339"/>
            <a:ext cx="7442440" cy="1772039"/>
          </a:xfrm>
          <a:prstGeom prst="rect">
            <a:avLst/>
          </a:prstGeom>
        </p:spPr>
        <p:txBody>
          <a:bodyPr lIns="0" tIns="0" rIns="0" bIns="0" rtlCol="0" anchor="t">
            <a:spAutoFit/>
          </a:bodyPr>
          <a:lstStyle/>
          <a:p>
            <a:pPr algn="l">
              <a:lnSpc>
                <a:spcPts val="6970"/>
              </a:lnSpc>
            </a:pPr>
            <a:r>
              <a:rPr lang="en-US" sz="6061" b="1">
                <a:solidFill>
                  <a:srgbClr val="004369"/>
                </a:solidFill>
                <a:latin typeface="Aileron Ultra-Bold"/>
                <a:ea typeface="Aileron Ultra-Bold"/>
                <a:cs typeface="Aileron Ultra-Bold"/>
                <a:sym typeface="Aileron Ultra-Bold"/>
              </a:rPr>
              <a:t>What is </a:t>
            </a:r>
            <a:r>
              <a:rPr lang="en-US" sz="6061" b="1">
                <a:solidFill>
                  <a:srgbClr val="447691"/>
                </a:solidFill>
                <a:latin typeface="Aileron Ultra-Bold"/>
                <a:ea typeface="Aileron Ultra-Bold"/>
                <a:cs typeface="Aileron Ultra-Bold"/>
                <a:sym typeface="Aileron Ultra-Bold"/>
              </a:rPr>
              <a:t>acute</a:t>
            </a:r>
            <a:r>
              <a:rPr lang="en-US" sz="6061" b="1">
                <a:solidFill>
                  <a:srgbClr val="004369"/>
                </a:solidFill>
                <a:latin typeface="Aileron Ultra-Bold"/>
                <a:ea typeface="Aileron Ultra-Bold"/>
                <a:cs typeface="Aileron Ultra-Bold"/>
                <a:sym typeface="Aileron Ultra-Bold"/>
              </a:rPr>
              <a:t> treatment?</a:t>
            </a:r>
          </a:p>
        </p:txBody>
      </p:sp>
      <p:sp>
        <p:nvSpPr>
          <p:cNvPr id="9" name="TextBox 9"/>
          <p:cNvSpPr txBox="1"/>
          <p:nvPr/>
        </p:nvSpPr>
        <p:spPr>
          <a:xfrm>
            <a:off x="1305288" y="3985503"/>
            <a:ext cx="6574647" cy="1629308"/>
          </a:xfrm>
          <a:prstGeom prst="rect">
            <a:avLst/>
          </a:prstGeom>
        </p:spPr>
        <p:txBody>
          <a:bodyPr lIns="0" tIns="0" rIns="0" bIns="0" rtlCol="0" anchor="t">
            <a:spAutoFit/>
          </a:bodyPr>
          <a:lstStyle/>
          <a:p>
            <a:pPr marL="0" lvl="0" indent="0" algn="l">
              <a:lnSpc>
                <a:spcPts val="3120"/>
              </a:lnSpc>
              <a:spcBef>
                <a:spcPct val="0"/>
              </a:spcBef>
            </a:pPr>
            <a:r>
              <a:rPr lang="en-US" sz="2229" b="1" u="none" strike="noStrike">
                <a:solidFill>
                  <a:srgbClr val="004369"/>
                </a:solidFill>
                <a:latin typeface="Mont Bold"/>
                <a:ea typeface="Mont Bold"/>
                <a:cs typeface="Mont Bold"/>
                <a:sym typeface="Mont Bold"/>
              </a:rPr>
              <a:t>Acute migraine treatment</a:t>
            </a:r>
            <a:r>
              <a:rPr lang="en-US" sz="2229" u="none" strike="noStrike">
                <a:solidFill>
                  <a:srgbClr val="545454"/>
                </a:solidFill>
                <a:latin typeface="Mont"/>
                <a:ea typeface="Mont"/>
                <a:cs typeface="Mont"/>
                <a:sym typeface="Mont"/>
              </a:rPr>
              <a:t> is used to </a:t>
            </a:r>
            <a:r>
              <a:rPr lang="en-US" sz="2229" u="sng" strike="noStrike">
                <a:solidFill>
                  <a:srgbClr val="545454"/>
                </a:solidFill>
                <a:latin typeface="Mont"/>
                <a:ea typeface="Mont"/>
                <a:cs typeface="Mont"/>
                <a:sym typeface="Mont"/>
              </a:rPr>
              <a:t>relieve the symptoms</a:t>
            </a:r>
            <a:r>
              <a:rPr lang="en-US" sz="2229" u="none" strike="noStrike">
                <a:solidFill>
                  <a:srgbClr val="545454"/>
                </a:solidFill>
                <a:latin typeface="Mont"/>
                <a:ea typeface="Mont"/>
                <a:cs typeface="Mont"/>
                <a:sym typeface="Mont"/>
              </a:rPr>
              <a:t> of a migraine once it has started. These treatments are taken at the onset of a migraine attack.</a:t>
            </a:r>
          </a:p>
        </p:txBody>
      </p:sp>
      <p:sp>
        <p:nvSpPr>
          <p:cNvPr id="10" name="TextBox 10"/>
          <p:cNvSpPr txBox="1"/>
          <p:nvPr/>
        </p:nvSpPr>
        <p:spPr>
          <a:xfrm>
            <a:off x="1305288" y="6231837"/>
            <a:ext cx="6574647" cy="1629308"/>
          </a:xfrm>
          <a:prstGeom prst="rect">
            <a:avLst/>
          </a:prstGeom>
        </p:spPr>
        <p:txBody>
          <a:bodyPr lIns="0" tIns="0" rIns="0" bIns="0" rtlCol="0" anchor="t">
            <a:spAutoFit/>
          </a:bodyPr>
          <a:lstStyle/>
          <a:p>
            <a:pPr marL="0" lvl="0" indent="0" algn="l">
              <a:lnSpc>
                <a:spcPts val="3120"/>
              </a:lnSpc>
              <a:spcBef>
                <a:spcPct val="0"/>
              </a:spcBef>
            </a:pPr>
            <a:r>
              <a:rPr lang="en-US" sz="2229" b="1">
                <a:solidFill>
                  <a:srgbClr val="004369"/>
                </a:solidFill>
                <a:latin typeface="Mont Bold"/>
                <a:ea typeface="Mont Bold"/>
                <a:cs typeface="Mont Bold"/>
                <a:sym typeface="Mont Bold"/>
              </a:rPr>
              <a:t>Preventive migraine treatment,</a:t>
            </a:r>
            <a:r>
              <a:rPr lang="en-US" sz="2229">
                <a:solidFill>
                  <a:srgbClr val="545454"/>
                </a:solidFill>
                <a:latin typeface="Mont"/>
                <a:ea typeface="Mont"/>
                <a:cs typeface="Mont"/>
                <a:sym typeface="Mont"/>
              </a:rPr>
              <a:t> on the other hand, is taken regularly—often daily—to reduce how often migraines occur, how severe they are, and how long they last.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98010" y="3805664"/>
            <a:ext cx="4272977" cy="5383278"/>
          </a:xfrm>
          <a:custGeom>
            <a:avLst/>
            <a:gdLst/>
            <a:ahLst/>
            <a:cxnLst/>
            <a:rect l="l" t="t" r="r" b="b"/>
            <a:pathLst>
              <a:path w="4272977" h="5383278">
                <a:moveTo>
                  <a:pt x="0" y="0"/>
                </a:moveTo>
                <a:lnTo>
                  <a:pt x="4272977" y="0"/>
                </a:lnTo>
                <a:lnTo>
                  <a:pt x="4272977" y="5383278"/>
                </a:lnTo>
                <a:lnTo>
                  <a:pt x="0" y="53832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5923096" y="4801832"/>
            <a:ext cx="1174914" cy="0"/>
          </a:xfrm>
          <a:prstGeom prst="line">
            <a:avLst/>
          </a:prstGeom>
          <a:ln w="19050" cap="flat">
            <a:solidFill>
              <a:srgbClr val="545454"/>
            </a:solidFill>
            <a:prstDash val="solid"/>
            <a:headEnd type="none" w="sm" len="sm"/>
            <a:tailEnd type="none" w="sm" len="sm"/>
          </a:ln>
        </p:spPr>
        <p:txBody>
          <a:bodyPr/>
          <a:lstStyle/>
          <a:p>
            <a:endParaRPr lang="en-US"/>
          </a:p>
        </p:txBody>
      </p:sp>
      <p:sp>
        <p:nvSpPr>
          <p:cNvPr id="4" name="AutoShape 4"/>
          <p:cNvSpPr/>
          <p:nvPr/>
        </p:nvSpPr>
        <p:spPr>
          <a:xfrm>
            <a:off x="5210106" y="6497303"/>
            <a:ext cx="2155184" cy="0"/>
          </a:xfrm>
          <a:prstGeom prst="line">
            <a:avLst/>
          </a:prstGeom>
          <a:ln w="19050" cap="flat">
            <a:solidFill>
              <a:srgbClr val="545454"/>
            </a:solidFill>
            <a:prstDash val="solid"/>
            <a:headEnd type="none" w="sm" len="sm"/>
            <a:tailEnd type="none" w="sm" len="sm"/>
          </a:ln>
        </p:spPr>
        <p:txBody>
          <a:bodyPr/>
          <a:lstStyle/>
          <a:p>
            <a:endParaRPr lang="en-US"/>
          </a:p>
        </p:txBody>
      </p:sp>
      <p:grpSp>
        <p:nvGrpSpPr>
          <p:cNvPr id="5" name="Group 5"/>
          <p:cNvGrpSpPr/>
          <p:nvPr/>
        </p:nvGrpSpPr>
        <p:grpSpPr>
          <a:xfrm rot="-5400000">
            <a:off x="5664423" y="4693796"/>
            <a:ext cx="327345" cy="216072"/>
            <a:chOff x="0" y="0"/>
            <a:chExt cx="812800" cy="536508"/>
          </a:xfrm>
        </p:grpSpPr>
        <p:sp>
          <p:nvSpPr>
            <p:cNvPr id="6" name="Freeform 6"/>
            <p:cNvSpPr/>
            <p:nvPr/>
          </p:nvSpPr>
          <p:spPr>
            <a:xfrm>
              <a:off x="0" y="0"/>
              <a:ext cx="812800" cy="536508"/>
            </a:xfrm>
            <a:custGeom>
              <a:avLst/>
              <a:gdLst/>
              <a:ahLst/>
              <a:cxnLst/>
              <a:rect l="l" t="t" r="r" b="b"/>
              <a:pathLst>
                <a:path w="812800" h="536508">
                  <a:moveTo>
                    <a:pt x="406400" y="0"/>
                  </a:moveTo>
                  <a:lnTo>
                    <a:pt x="812800" y="536508"/>
                  </a:lnTo>
                  <a:lnTo>
                    <a:pt x="0" y="536508"/>
                  </a:lnTo>
                  <a:lnTo>
                    <a:pt x="406400" y="0"/>
                  </a:lnTo>
                  <a:close/>
                </a:path>
              </a:pathLst>
            </a:custGeom>
            <a:solidFill>
              <a:srgbClr val="545454"/>
            </a:solidFill>
          </p:spPr>
          <p:txBody>
            <a:bodyPr/>
            <a:lstStyle/>
            <a:p>
              <a:endParaRPr lang="en-US"/>
            </a:p>
          </p:txBody>
        </p:sp>
        <p:sp>
          <p:nvSpPr>
            <p:cNvPr id="7" name="TextBox 7"/>
            <p:cNvSpPr txBox="1"/>
            <p:nvPr/>
          </p:nvSpPr>
          <p:spPr>
            <a:xfrm>
              <a:off x="127000" y="125268"/>
              <a:ext cx="558800" cy="372918"/>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rot="-5400000">
            <a:off x="5046434" y="6389267"/>
            <a:ext cx="327345" cy="216072"/>
            <a:chOff x="0" y="0"/>
            <a:chExt cx="812800" cy="536508"/>
          </a:xfrm>
        </p:grpSpPr>
        <p:sp>
          <p:nvSpPr>
            <p:cNvPr id="9" name="Freeform 9"/>
            <p:cNvSpPr/>
            <p:nvPr/>
          </p:nvSpPr>
          <p:spPr>
            <a:xfrm>
              <a:off x="0" y="0"/>
              <a:ext cx="812800" cy="536508"/>
            </a:xfrm>
            <a:custGeom>
              <a:avLst/>
              <a:gdLst/>
              <a:ahLst/>
              <a:cxnLst/>
              <a:rect l="l" t="t" r="r" b="b"/>
              <a:pathLst>
                <a:path w="812800" h="536508">
                  <a:moveTo>
                    <a:pt x="406400" y="0"/>
                  </a:moveTo>
                  <a:lnTo>
                    <a:pt x="812800" y="536508"/>
                  </a:lnTo>
                  <a:lnTo>
                    <a:pt x="0" y="536508"/>
                  </a:lnTo>
                  <a:lnTo>
                    <a:pt x="406400" y="0"/>
                  </a:lnTo>
                  <a:close/>
                </a:path>
              </a:pathLst>
            </a:custGeom>
            <a:solidFill>
              <a:srgbClr val="545454"/>
            </a:solidFill>
          </p:spPr>
          <p:txBody>
            <a:bodyPr/>
            <a:lstStyle/>
            <a:p>
              <a:endParaRPr lang="en-US"/>
            </a:p>
          </p:txBody>
        </p:sp>
        <p:sp>
          <p:nvSpPr>
            <p:cNvPr id="10" name="TextBox 10"/>
            <p:cNvSpPr txBox="1"/>
            <p:nvPr/>
          </p:nvSpPr>
          <p:spPr>
            <a:xfrm>
              <a:off x="127000" y="125268"/>
              <a:ext cx="558800" cy="372918"/>
            </a:xfrm>
            <a:prstGeom prst="rect">
              <a:avLst/>
            </a:prstGeom>
          </p:spPr>
          <p:txBody>
            <a:bodyPr lIns="50800" tIns="50800" rIns="50800" bIns="50800" rtlCol="0" anchor="ctr"/>
            <a:lstStyle/>
            <a:p>
              <a:pPr algn="ctr">
                <a:lnSpc>
                  <a:spcPts val="3359"/>
                </a:lnSpc>
              </a:pPr>
              <a:endParaRPr/>
            </a:p>
          </p:txBody>
        </p:sp>
      </p:grpSp>
      <p:sp>
        <p:nvSpPr>
          <p:cNvPr id="11" name="AutoShape 11"/>
          <p:cNvSpPr/>
          <p:nvPr/>
        </p:nvSpPr>
        <p:spPr>
          <a:xfrm>
            <a:off x="10987400" y="4801832"/>
            <a:ext cx="1490093" cy="0"/>
          </a:xfrm>
          <a:prstGeom prst="line">
            <a:avLst/>
          </a:prstGeom>
          <a:ln w="19050" cap="flat">
            <a:solidFill>
              <a:srgbClr val="545454"/>
            </a:solidFill>
            <a:prstDash val="solid"/>
            <a:headEnd type="none" w="sm" len="sm"/>
            <a:tailEnd type="none" w="sm" len="sm"/>
          </a:ln>
        </p:spPr>
        <p:txBody>
          <a:bodyPr/>
          <a:lstStyle/>
          <a:p>
            <a:endParaRPr lang="en-US"/>
          </a:p>
        </p:txBody>
      </p:sp>
      <p:grpSp>
        <p:nvGrpSpPr>
          <p:cNvPr id="12" name="Group 12"/>
          <p:cNvGrpSpPr/>
          <p:nvPr/>
        </p:nvGrpSpPr>
        <p:grpSpPr>
          <a:xfrm rot="5400000">
            <a:off x="12313820" y="4693796"/>
            <a:ext cx="327345" cy="216072"/>
            <a:chOff x="0" y="0"/>
            <a:chExt cx="812800" cy="536508"/>
          </a:xfrm>
        </p:grpSpPr>
        <p:sp>
          <p:nvSpPr>
            <p:cNvPr id="13" name="Freeform 13"/>
            <p:cNvSpPr/>
            <p:nvPr/>
          </p:nvSpPr>
          <p:spPr>
            <a:xfrm>
              <a:off x="0" y="0"/>
              <a:ext cx="812800" cy="536508"/>
            </a:xfrm>
            <a:custGeom>
              <a:avLst/>
              <a:gdLst/>
              <a:ahLst/>
              <a:cxnLst/>
              <a:rect l="l" t="t" r="r" b="b"/>
              <a:pathLst>
                <a:path w="812800" h="536508">
                  <a:moveTo>
                    <a:pt x="406400" y="0"/>
                  </a:moveTo>
                  <a:lnTo>
                    <a:pt x="812800" y="536508"/>
                  </a:lnTo>
                  <a:lnTo>
                    <a:pt x="0" y="536508"/>
                  </a:lnTo>
                  <a:lnTo>
                    <a:pt x="406400" y="0"/>
                  </a:lnTo>
                  <a:close/>
                </a:path>
              </a:pathLst>
            </a:custGeom>
            <a:solidFill>
              <a:srgbClr val="545454"/>
            </a:solidFill>
          </p:spPr>
          <p:txBody>
            <a:bodyPr/>
            <a:lstStyle/>
            <a:p>
              <a:endParaRPr lang="en-US"/>
            </a:p>
          </p:txBody>
        </p:sp>
        <p:sp>
          <p:nvSpPr>
            <p:cNvPr id="14" name="TextBox 14"/>
            <p:cNvSpPr txBox="1"/>
            <p:nvPr/>
          </p:nvSpPr>
          <p:spPr>
            <a:xfrm>
              <a:off x="127000" y="125268"/>
              <a:ext cx="558800" cy="372918"/>
            </a:xfrm>
            <a:prstGeom prst="rect">
              <a:avLst/>
            </a:prstGeom>
          </p:spPr>
          <p:txBody>
            <a:bodyPr lIns="50800" tIns="50800" rIns="50800" bIns="50800" rtlCol="0" anchor="ctr"/>
            <a:lstStyle/>
            <a:p>
              <a:pPr algn="ctr">
                <a:lnSpc>
                  <a:spcPts val="3359"/>
                </a:lnSpc>
              </a:pPr>
              <a:endParaRPr/>
            </a:p>
          </p:txBody>
        </p:sp>
      </p:grpSp>
      <p:sp>
        <p:nvSpPr>
          <p:cNvPr id="15" name="AutoShape 15"/>
          <p:cNvSpPr/>
          <p:nvPr/>
        </p:nvSpPr>
        <p:spPr>
          <a:xfrm>
            <a:off x="11370987" y="6497303"/>
            <a:ext cx="1225376" cy="0"/>
          </a:xfrm>
          <a:prstGeom prst="line">
            <a:avLst/>
          </a:prstGeom>
          <a:ln w="19050" cap="flat">
            <a:solidFill>
              <a:srgbClr val="545454"/>
            </a:solidFill>
            <a:prstDash val="solid"/>
            <a:headEnd type="none" w="sm" len="sm"/>
            <a:tailEnd type="none" w="sm" len="sm"/>
          </a:ln>
        </p:spPr>
        <p:txBody>
          <a:bodyPr/>
          <a:lstStyle/>
          <a:p>
            <a:endParaRPr lang="en-US"/>
          </a:p>
        </p:txBody>
      </p:sp>
      <p:grpSp>
        <p:nvGrpSpPr>
          <p:cNvPr id="16" name="Group 16"/>
          <p:cNvGrpSpPr/>
          <p:nvPr/>
        </p:nvGrpSpPr>
        <p:grpSpPr>
          <a:xfrm rot="5400000">
            <a:off x="12432690" y="6389267"/>
            <a:ext cx="327345" cy="216072"/>
            <a:chOff x="0" y="0"/>
            <a:chExt cx="812800" cy="536508"/>
          </a:xfrm>
        </p:grpSpPr>
        <p:sp>
          <p:nvSpPr>
            <p:cNvPr id="17" name="Freeform 17"/>
            <p:cNvSpPr/>
            <p:nvPr/>
          </p:nvSpPr>
          <p:spPr>
            <a:xfrm>
              <a:off x="0" y="0"/>
              <a:ext cx="812800" cy="536508"/>
            </a:xfrm>
            <a:custGeom>
              <a:avLst/>
              <a:gdLst/>
              <a:ahLst/>
              <a:cxnLst/>
              <a:rect l="l" t="t" r="r" b="b"/>
              <a:pathLst>
                <a:path w="812800" h="536508">
                  <a:moveTo>
                    <a:pt x="406400" y="0"/>
                  </a:moveTo>
                  <a:lnTo>
                    <a:pt x="812800" y="536508"/>
                  </a:lnTo>
                  <a:lnTo>
                    <a:pt x="0" y="536508"/>
                  </a:lnTo>
                  <a:lnTo>
                    <a:pt x="406400" y="0"/>
                  </a:lnTo>
                  <a:close/>
                </a:path>
              </a:pathLst>
            </a:custGeom>
            <a:solidFill>
              <a:srgbClr val="545454"/>
            </a:solidFill>
          </p:spPr>
          <p:txBody>
            <a:bodyPr/>
            <a:lstStyle/>
            <a:p>
              <a:endParaRPr lang="en-US"/>
            </a:p>
          </p:txBody>
        </p:sp>
        <p:sp>
          <p:nvSpPr>
            <p:cNvPr id="18" name="TextBox 18"/>
            <p:cNvSpPr txBox="1"/>
            <p:nvPr/>
          </p:nvSpPr>
          <p:spPr>
            <a:xfrm>
              <a:off x="127000" y="125268"/>
              <a:ext cx="558800" cy="372918"/>
            </a:xfrm>
            <a:prstGeom prst="rect">
              <a:avLst/>
            </a:prstGeom>
          </p:spPr>
          <p:txBody>
            <a:bodyPr lIns="50800" tIns="50800" rIns="50800" bIns="50800" rtlCol="0" anchor="ctr"/>
            <a:lstStyle/>
            <a:p>
              <a:pPr algn="ctr">
                <a:lnSpc>
                  <a:spcPts val="3359"/>
                </a:lnSpc>
              </a:pPr>
              <a:endParaRPr/>
            </a:p>
          </p:txBody>
        </p:sp>
      </p:grpSp>
      <p:sp>
        <p:nvSpPr>
          <p:cNvPr id="19" name="Freeform 19"/>
          <p:cNvSpPr/>
          <p:nvPr/>
        </p:nvSpPr>
        <p:spPr>
          <a:xfrm>
            <a:off x="7698666" y="4548903"/>
            <a:ext cx="505857" cy="505857"/>
          </a:xfrm>
          <a:custGeom>
            <a:avLst/>
            <a:gdLst/>
            <a:ahLst/>
            <a:cxnLst/>
            <a:rect l="l" t="t" r="r" b="b"/>
            <a:pathLst>
              <a:path w="505857" h="505857">
                <a:moveTo>
                  <a:pt x="0" y="0"/>
                </a:moveTo>
                <a:lnTo>
                  <a:pt x="505856" y="0"/>
                </a:lnTo>
                <a:lnTo>
                  <a:pt x="505856" y="505857"/>
                </a:lnTo>
                <a:lnTo>
                  <a:pt x="0" y="50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7698666" y="6136371"/>
            <a:ext cx="508977" cy="508977"/>
          </a:xfrm>
          <a:custGeom>
            <a:avLst/>
            <a:gdLst/>
            <a:ahLst/>
            <a:cxnLst/>
            <a:rect l="l" t="t" r="r" b="b"/>
            <a:pathLst>
              <a:path w="508977" h="508977">
                <a:moveTo>
                  <a:pt x="0" y="0"/>
                </a:moveTo>
                <a:lnTo>
                  <a:pt x="508977" y="0"/>
                </a:lnTo>
                <a:lnTo>
                  <a:pt x="508977" y="508977"/>
                </a:lnTo>
                <a:lnTo>
                  <a:pt x="0" y="5089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a:off x="10186951" y="4636675"/>
            <a:ext cx="506825" cy="506825"/>
          </a:xfrm>
          <a:custGeom>
            <a:avLst/>
            <a:gdLst/>
            <a:ahLst/>
            <a:cxnLst/>
            <a:rect l="l" t="t" r="r" b="b"/>
            <a:pathLst>
              <a:path w="506825" h="506825">
                <a:moveTo>
                  <a:pt x="0" y="0"/>
                </a:moveTo>
                <a:lnTo>
                  <a:pt x="506825" y="0"/>
                </a:lnTo>
                <a:lnTo>
                  <a:pt x="506825" y="506825"/>
                </a:lnTo>
                <a:lnTo>
                  <a:pt x="0" y="506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a:off x="10186951" y="6136371"/>
            <a:ext cx="508977" cy="508977"/>
          </a:xfrm>
          <a:custGeom>
            <a:avLst/>
            <a:gdLst/>
            <a:ahLst/>
            <a:cxnLst/>
            <a:rect l="l" t="t" r="r" b="b"/>
            <a:pathLst>
              <a:path w="508977" h="508977">
                <a:moveTo>
                  <a:pt x="0" y="0"/>
                </a:moveTo>
                <a:lnTo>
                  <a:pt x="508977" y="0"/>
                </a:lnTo>
                <a:lnTo>
                  <a:pt x="508977" y="508977"/>
                </a:lnTo>
                <a:lnTo>
                  <a:pt x="0" y="5089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3" name="TextBox 23"/>
          <p:cNvSpPr txBox="1"/>
          <p:nvPr/>
        </p:nvSpPr>
        <p:spPr>
          <a:xfrm>
            <a:off x="1737203" y="6012546"/>
            <a:ext cx="3143708" cy="1234930"/>
          </a:xfrm>
          <a:prstGeom prst="rect">
            <a:avLst/>
          </a:prstGeom>
        </p:spPr>
        <p:txBody>
          <a:bodyPr lIns="0" tIns="0" rIns="0" bIns="0" rtlCol="0" anchor="t">
            <a:spAutoFit/>
          </a:bodyPr>
          <a:lstStyle/>
          <a:p>
            <a:pPr algn="r">
              <a:lnSpc>
                <a:spcPts val="3120"/>
              </a:lnSpc>
            </a:pPr>
            <a:r>
              <a:rPr lang="en-US" sz="2229">
                <a:solidFill>
                  <a:srgbClr val="545454"/>
                </a:solidFill>
                <a:latin typeface="Mont"/>
                <a:ea typeface="Mont"/>
                <a:cs typeface="Mont"/>
                <a:sym typeface="Mont"/>
              </a:rPr>
              <a:t>Need rapid* symptom relief to maintain daily functioning.</a:t>
            </a:r>
          </a:p>
        </p:txBody>
      </p:sp>
      <p:sp>
        <p:nvSpPr>
          <p:cNvPr id="24" name="TextBox 24"/>
          <p:cNvSpPr txBox="1"/>
          <p:nvPr/>
        </p:nvSpPr>
        <p:spPr>
          <a:xfrm>
            <a:off x="1104151" y="1076325"/>
            <a:ext cx="8113779" cy="1233899"/>
          </a:xfrm>
          <a:prstGeom prst="rect">
            <a:avLst/>
          </a:prstGeom>
        </p:spPr>
        <p:txBody>
          <a:bodyPr lIns="0" tIns="0" rIns="0" bIns="0" rtlCol="0" anchor="t">
            <a:spAutoFit/>
          </a:bodyPr>
          <a:lstStyle/>
          <a:p>
            <a:pPr marL="0" lvl="0" indent="0" algn="l">
              <a:lnSpc>
                <a:spcPts val="4862"/>
              </a:lnSpc>
            </a:pPr>
            <a:r>
              <a:rPr lang="en-US" sz="4461" b="1" u="none" strike="noStrike">
                <a:solidFill>
                  <a:srgbClr val="004369"/>
                </a:solidFill>
                <a:latin typeface="Aileron Ultra-Bold"/>
                <a:ea typeface="Aileron Ultra-Bold"/>
                <a:cs typeface="Aileron Ultra-Bold"/>
                <a:sym typeface="Aileron Ultra-Bold"/>
              </a:rPr>
              <a:t>4.1 </a:t>
            </a:r>
            <a:r>
              <a:rPr lang="en-US" sz="4461" b="1" u="none" strike="noStrike">
                <a:solidFill>
                  <a:srgbClr val="447691"/>
                </a:solidFill>
                <a:latin typeface="Aileron Ultra-Bold"/>
                <a:ea typeface="Aileron Ultra-Bold"/>
                <a:cs typeface="Aileron Ultra-Bold"/>
                <a:sym typeface="Aileron Ultra-Bold"/>
              </a:rPr>
              <a:t>Who</a:t>
            </a:r>
            <a:r>
              <a:rPr lang="en-US" sz="4461" b="1" u="none" strike="noStrike">
                <a:solidFill>
                  <a:srgbClr val="004369"/>
                </a:solidFill>
                <a:latin typeface="Aileron Ultra-Bold"/>
                <a:ea typeface="Aileron Ultra-Bold"/>
                <a:cs typeface="Aileron Ultra-Bold"/>
                <a:sym typeface="Aileron Ultra-Bold"/>
              </a:rPr>
              <a:t> Can Benefit from Acute Migraine Treatments?</a:t>
            </a:r>
          </a:p>
        </p:txBody>
      </p:sp>
      <p:sp>
        <p:nvSpPr>
          <p:cNvPr id="25" name="TextBox 25"/>
          <p:cNvSpPr txBox="1"/>
          <p:nvPr/>
        </p:nvSpPr>
        <p:spPr>
          <a:xfrm>
            <a:off x="12924435" y="4317075"/>
            <a:ext cx="3653661" cy="1234930"/>
          </a:xfrm>
          <a:prstGeom prst="rect">
            <a:avLst/>
          </a:prstGeom>
        </p:spPr>
        <p:txBody>
          <a:bodyPr lIns="0" tIns="0" rIns="0" bIns="0" rtlCol="0" anchor="t">
            <a:spAutoFit/>
          </a:bodyPr>
          <a:lstStyle/>
          <a:p>
            <a:pPr algn="l">
              <a:lnSpc>
                <a:spcPts val="3120"/>
              </a:lnSpc>
            </a:pPr>
            <a:r>
              <a:rPr lang="en-US" sz="2229">
                <a:solidFill>
                  <a:srgbClr val="545454"/>
                </a:solidFill>
                <a:latin typeface="Mont"/>
                <a:ea typeface="Mont"/>
                <a:cs typeface="Mont"/>
                <a:sym typeface="Mont"/>
              </a:rPr>
              <a:t>Experience breakthrough attacks despite being on preventive therapy.</a:t>
            </a:r>
          </a:p>
        </p:txBody>
      </p:sp>
      <p:sp>
        <p:nvSpPr>
          <p:cNvPr id="26" name="TextBox 26"/>
          <p:cNvSpPr txBox="1"/>
          <p:nvPr/>
        </p:nvSpPr>
        <p:spPr>
          <a:xfrm>
            <a:off x="12924435" y="6012546"/>
            <a:ext cx="3653661" cy="1624170"/>
          </a:xfrm>
          <a:prstGeom prst="rect">
            <a:avLst/>
          </a:prstGeom>
        </p:spPr>
        <p:txBody>
          <a:bodyPr lIns="0" tIns="0" rIns="0" bIns="0" rtlCol="0" anchor="t">
            <a:spAutoFit/>
          </a:bodyPr>
          <a:lstStyle/>
          <a:p>
            <a:pPr algn="l">
              <a:lnSpc>
                <a:spcPts val="3120"/>
              </a:lnSpc>
            </a:pPr>
            <a:r>
              <a:rPr lang="en-US" sz="2229">
                <a:solidFill>
                  <a:srgbClr val="545454"/>
                </a:solidFill>
                <a:latin typeface="Mont"/>
                <a:ea typeface="Mont"/>
                <a:cs typeface="Mont"/>
                <a:sym typeface="Mont"/>
              </a:rPr>
              <a:t>Cannot use or do not respond well to other migraine medications.</a:t>
            </a:r>
          </a:p>
          <a:p>
            <a:pPr algn="l">
              <a:lnSpc>
                <a:spcPts val="3120"/>
              </a:lnSpc>
            </a:pPr>
            <a:endParaRPr lang="en-US" sz="2229">
              <a:solidFill>
                <a:srgbClr val="545454"/>
              </a:solidFill>
              <a:latin typeface="Mont"/>
              <a:ea typeface="Mont"/>
              <a:cs typeface="Mont"/>
              <a:sym typeface="Mont"/>
            </a:endParaRPr>
          </a:p>
        </p:txBody>
      </p:sp>
      <p:sp>
        <p:nvSpPr>
          <p:cNvPr id="27" name="TextBox 27"/>
          <p:cNvSpPr txBox="1"/>
          <p:nvPr/>
        </p:nvSpPr>
        <p:spPr>
          <a:xfrm>
            <a:off x="1709904" y="4286127"/>
            <a:ext cx="3856698" cy="1234930"/>
          </a:xfrm>
          <a:prstGeom prst="rect">
            <a:avLst/>
          </a:prstGeom>
        </p:spPr>
        <p:txBody>
          <a:bodyPr lIns="0" tIns="0" rIns="0" bIns="0" rtlCol="0" anchor="t">
            <a:spAutoFit/>
          </a:bodyPr>
          <a:lstStyle/>
          <a:p>
            <a:pPr algn="r">
              <a:lnSpc>
                <a:spcPts val="3120"/>
              </a:lnSpc>
            </a:pPr>
            <a:r>
              <a:rPr lang="en-US" sz="2229">
                <a:solidFill>
                  <a:srgbClr val="545454"/>
                </a:solidFill>
                <a:latin typeface="Mont"/>
                <a:ea typeface="Mont"/>
                <a:cs typeface="Mont"/>
                <a:sym typeface="Mont"/>
              </a:rPr>
              <a:t>Have infrequent migraines and do not require preventive treatment.</a:t>
            </a:r>
          </a:p>
        </p:txBody>
      </p:sp>
      <p:sp>
        <p:nvSpPr>
          <p:cNvPr id="28" name="TextBox 28"/>
          <p:cNvSpPr txBox="1"/>
          <p:nvPr/>
        </p:nvSpPr>
        <p:spPr>
          <a:xfrm>
            <a:off x="1104151" y="2645518"/>
            <a:ext cx="8344649" cy="497637"/>
          </a:xfrm>
          <a:prstGeom prst="rect">
            <a:avLst/>
          </a:prstGeom>
        </p:spPr>
        <p:txBody>
          <a:bodyPr wrap="square" lIns="0" tIns="0" rIns="0" bIns="0" rtlCol="0" anchor="t">
            <a:spAutoFit/>
          </a:bodyPr>
          <a:lstStyle/>
          <a:p>
            <a:pPr algn="ctr">
              <a:lnSpc>
                <a:spcPts val="4199"/>
              </a:lnSpc>
              <a:spcBef>
                <a:spcPct val="0"/>
              </a:spcBef>
            </a:pPr>
            <a:r>
              <a:rPr lang="en-US" sz="2799" b="1" dirty="0">
                <a:solidFill>
                  <a:srgbClr val="004369"/>
                </a:solidFill>
                <a:latin typeface="Codec Pro Bold"/>
                <a:ea typeface="Codec Pro Bold"/>
                <a:cs typeface="Codec Pro Bold"/>
                <a:sym typeface="Codec Pro Bold"/>
              </a:rPr>
              <a:t>Acute treatments are for patients who:</a:t>
            </a:r>
          </a:p>
        </p:txBody>
      </p:sp>
      <p:sp>
        <p:nvSpPr>
          <p:cNvPr id="29" name="TextBox 29"/>
          <p:cNvSpPr txBox="1"/>
          <p:nvPr/>
        </p:nvSpPr>
        <p:spPr>
          <a:xfrm>
            <a:off x="1282451" y="8323800"/>
            <a:ext cx="5666001" cy="696493"/>
          </a:xfrm>
          <a:prstGeom prst="rect">
            <a:avLst/>
          </a:prstGeom>
        </p:spPr>
        <p:txBody>
          <a:bodyPr lIns="0" tIns="0" rIns="0" bIns="0" rtlCol="0" anchor="t">
            <a:spAutoFit/>
          </a:bodyPr>
          <a:lstStyle/>
          <a:p>
            <a:pPr algn="l">
              <a:lnSpc>
                <a:spcPts val="2560"/>
              </a:lnSpc>
            </a:pPr>
            <a:r>
              <a:rPr lang="en-US" sz="1829" i="1">
                <a:solidFill>
                  <a:srgbClr val="545454">
                    <a:alpha val="67843"/>
                  </a:srgbClr>
                </a:solidFill>
                <a:latin typeface="Mont Italics"/>
                <a:ea typeface="Mont Italics"/>
                <a:cs typeface="Mont Italics"/>
                <a:sym typeface="Mont Italics"/>
              </a:rPr>
              <a:t>*Acute treatment should be taken as early as possible in an attack for the best effect.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535986">
            <a:off x="16271390" y="2659723"/>
            <a:ext cx="1266466" cy="0"/>
          </a:xfrm>
          <a:prstGeom prst="line">
            <a:avLst/>
          </a:prstGeom>
          <a:ln w="28575" cap="flat">
            <a:solidFill>
              <a:srgbClr val="3C5679"/>
            </a:solidFill>
            <a:prstDash val="sysDash"/>
            <a:headEnd type="none" w="sm" len="sm"/>
            <a:tailEnd type="none" w="sm" len="sm"/>
          </a:ln>
        </p:spPr>
        <p:txBody>
          <a:bodyPr/>
          <a:lstStyle/>
          <a:p>
            <a:endParaRPr lang="en-US"/>
          </a:p>
        </p:txBody>
      </p:sp>
      <p:sp>
        <p:nvSpPr>
          <p:cNvPr id="3" name="AutoShape 3"/>
          <p:cNvSpPr/>
          <p:nvPr/>
        </p:nvSpPr>
        <p:spPr>
          <a:xfrm rot="-3206679">
            <a:off x="16456114" y="7526328"/>
            <a:ext cx="918209" cy="0"/>
          </a:xfrm>
          <a:prstGeom prst="line">
            <a:avLst/>
          </a:prstGeom>
          <a:ln w="28575" cap="flat">
            <a:solidFill>
              <a:srgbClr val="3C5679"/>
            </a:solidFill>
            <a:prstDash val="sysDash"/>
            <a:headEnd type="none" w="sm" len="sm"/>
            <a:tailEnd type="none" w="sm" len="sm"/>
          </a:ln>
        </p:spPr>
        <p:txBody>
          <a:bodyPr/>
          <a:lstStyle/>
          <a:p>
            <a:endParaRPr lang="en-US"/>
          </a:p>
        </p:txBody>
      </p:sp>
      <p:grpSp>
        <p:nvGrpSpPr>
          <p:cNvPr id="4" name="Group 4"/>
          <p:cNvGrpSpPr>
            <a:grpSpLocks noChangeAspect="1"/>
          </p:cNvGrpSpPr>
          <p:nvPr/>
        </p:nvGrpSpPr>
        <p:grpSpPr>
          <a:xfrm>
            <a:off x="15650440" y="2649848"/>
            <a:ext cx="4991800" cy="4991800"/>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447691"/>
            </a:solidFill>
          </p:spPr>
          <p:txBody>
            <a:bodyPr/>
            <a:lstStyle/>
            <a:p>
              <a:endParaRPr lang="en-US"/>
            </a:p>
          </p:txBody>
        </p:sp>
      </p:grpSp>
      <p:grpSp>
        <p:nvGrpSpPr>
          <p:cNvPr id="6" name="Group 6"/>
          <p:cNvGrpSpPr>
            <a:grpSpLocks noChangeAspect="1"/>
          </p:cNvGrpSpPr>
          <p:nvPr/>
        </p:nvGrpSpPr>
        <p:grpSpPr>
          <a:xfrm>
            <a:off x="15119056" y="897809"/>
            <a:ext cx="1681579" cy="1681579"/>
            <a:chOff x="0" y="0"/>
            <a:chExt cx="14400530" cy="14400530"/>
          </a:xfrm>
        </p:grpSpPr>
        <p:sp>
          <p:nvSpPr>
            <p:cNvPr id="7" name="Freeform 7"/>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294069"/>
            </a:solidFill>
          </p:spPr>
          <p:txBody>
            <a:bodyPr/>
            <a:lstStyle/>
            <a:p>
              <a:endParaRPr lang="en-US"/>
            </a:p>
          </p:txBody>
        </p:sp>
      </p:grpSp>
      <p:grpSp>
        <p:nvGrpSpPr>
          <p:cNvPr id="8" name="Group 8"/>
          <p:cNvGrpSpPr>
            <a:grpSpLocks noChangeAspect="1"/>
          </p:cNvGrpSpPr>
          <p:nvPr/>
        </p:nvGrpSpPr>
        <p:grpSpPr>
          <a:xfrm rot="-5400000">
            <a:off x="15119056" y="7707612"/>
            <a:ext cx="1681579" cy="1681579"/>
            <a:chOff x="0" y="0"/>
            <a:chExt cx="14400530" cy="14400530"/>
          </a:xfrm>
        </p:grpSpPr>
        <p:sp>
          <p:nvSpPr>
            <p:cNvPr id="9" name="Freeform 9"/>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294069"/>
            </a:solidFill>
          </p:spPr>
          <p:txBody>
            <a:bodyPr/>
            <a:lstStyle/>
            <a:p>
              <a:endParaRPr lang="en-US"/>
            </a:p>
          </p:txBody>
        </p:sp>
      </p:grpSp>
      <p:grpSp>
        <p:nvGrpSpPr>
          <p:cNvPr id="10" name="Group 10"/>
          <p:cNvGrpSpPr/>
          <p:nvPr/>
        </p:nvGrpSpPr>
        <p:grpSpPr>
          <a:xfrm>
            <a:off x="12359400" y="1809902"/>
            <a:ext cx="1679891" cy="167989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069"/>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12359400" y="6713649"/>
            <a:ext cx="1679891" cy="167989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069"/>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16" name="AutoShape 16"/>
          <p:cNvSpPr/>
          <p:nvPr/>
        </p:nvSpPr>
        <p:spPr>
          <a:xfrm>
            <a:off x="13949414" y="3028279"/>
            <a:ext cx="1968885" cy="993359"/>
          </a:xfrm>
          <a:prstGeom prst="line">
            <a:avLst/>
          </a:prstGeom>
          <a:ln w="28575" cap="flat">
            <a:solidFill>
              <a:srgbClr val="3C5679"/>
            </a:solidFill>
            <a:prstDash val="sysDash"/>
            <a:headEnd type="none" w="sm" len="sm"/>
            <a:tailEnd type="none" w="sm" len="sm"/>
          </a:ln>
        </p:spPr>
        <p:txBody>
          <a:bodyPr/>
          <a:lstStyle/>
          <a:p>
            <a:endParaRPr lang="en-US"/>
          </a:p>
        </p:txBody>
      </p:sp>
      <p:sp>
        <p:nvSpPr>
          <p:cNvPr id="17" name="AutoShape 17"/>
          <p:cNvSpPr/>
          <p:nvPr/>
        </p:nvSpPr>
        <p:spPr>
          <a:xfrm flipV="1">
            <a:off x="13954753" y="6237678"/>
            <a:ext cx="1948183" cy="948238"/>
          </a:xfrm>
          <a:prstGeom prst="line">
            <a:avLst/>
          </a:prstGeom>
          <a:ln w="28575" cap="flat">
            <a:solidFill>
              <a:srgbClr val="3C5679"/>
            </a:solidFill>
            <a:prstDash val="sysDash"/>
            <a:headEnd type="none" w="sm" len="sm"/>
            <a:tailEnd type="none" w="sm" len="sm"/>
          </a:ln>
        </p:spPr>
        <p:txBody>
          <a:bodyPr/>
          <a:lstStyle/>
          <a:p>
            <a:endParaRPr lang="en-US"/>
          </a:p>
        </p:txBody>
      </p:sp>
      <p:sp>
        <p:nvSpPr>
          <p:cNvPr id="18" name="Freeform 18"/>
          <p:cNvSpPr/>
          <p:nvPr/>
        </p:nvSpPr>
        <p:spPr>
          <a:xfrm>
            <a:off x="15388403" y="1167155"/>
            <a:ext cx="1142886" cy="1142886"/>
          </a:xfrm>
          <a:custGeom>
            <a:avLst/>
            <a:gdLst/>
            <a:ahLst/>
            <a:cxnLst/>
            <a:rect l="l" t="t" r="r" b="b"/>
            <a:pathLst>
              <a:path w="1142886" h="1142886">
                <a:moveTo>
                  <a:pt x="0" y="0"/>
                </a:moveTo>
                <a:lnTo>
                  <a:pt x="1142886" y="0"/>
                </a:lnTo>
                <a:lnTo>
                  <a:pt x="1142886" y="1142886"/>
                </a:lnTo>
                <a:lnTo>
                  <a:pt x="0" y="1142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12608246" y="2069831"/>
            <a:ext cx="1182199" cy="1160033"/>
          </a:xfrm>
          <a:custGeom>
            <a:avLst/>
            <a:gdLst/>
            <a:ahLst/>
            <a:cxnLst/>
            <a:rect l="l" t="t" r="r" b="b"/>
            <a:pathLst>
              <a:path w="1182199" h="1160033">
                <a:moveTo>
                  <a:pt x="0" y="0"/>
                </a:moveTo>
                <a:lnTo>
                  <a:pt x="1182199" y="0"/>
                </a:lnTo>
                <a:lnTo>
                  <a:pt x="1182199" y="1160033"/>
                </a:lnTo>
                <a:lnTo>
                  <a:pt x="0" y="1160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2684908" y="7027209"/>
            <a:ext cx="1029083" cy="1052771"/>
          </a:xfrm>
          <a:custGeom>
            <a:avLst/>
            <a:gdLst/>
            <a:ahLst/>
            <a:cxnLst/>
            <a:rect l="l" t="t" r="r" b="b"/>
            <a:pathLst>
              <a:path w="1029083" h="1052771">
                <a:moveTo>
                  <a:pt x="0" y="0"/>
                </a:moveTo>
                <a:lnTo>
                  <a:pt x="1029083" y="0"/>
                </a:lnTo>
                <a:lnTo>
                  <a:pt x="1029083" y="1052771"/>
                </a:lnTo>
                <a:lnTo>
                  <a:pt x="0" y="10527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a:off x="15274167" y="7986047"/>
            <a:ext cx="1371358" cy="1163940"/>
          </a:xfrm>
          <a:custGeom>
            <a:avLst/>
            <a:gdLst/>
            <a:ahLst/>
            <a:cxnLst/>
            <a:rect l="l" t="t" r="r" b="b"/>
            <a:pathLst>
              <a:path w="1371358" h="1163940">
                <a:moveTo>
                  <a:pt x="0" y="0"/>
                </a:moveTo>
                <a:lnTo>
                  <a:pt x="1371358" y="0"/>
                </a:lnTo>
                <a:lnTo>
                  <a:pt x="1371358" y="1163940"/>
                </a:lnTo>
                <a:lnTo>
                  <a:pt x="0" y="1163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p:cNvSpPr txBox="1"/>
          <p:nvPr/>
        </p:nvSpPr>
        <p:spPr>
          <a:xfrm>
            <a:off x="1028700" y="4071671"/>
            <a:ext cx="4183259" cy="2019833"/>
          </a:xfrm>
          <a:prstGeom prst="rect">
            <a:avLst/>
          </a:prstGeom>
        </p:spPr>
        <p:txBody>
          <a:bodyPr lIns="0" tIns="0" rIns="0" bIns="0" rtlCol="0" anchor="t">
            <a:spAutoFit/>
          </a:bodyPr>
          <a:lstStyle/>
          <a:p>
            <a:pPr marL="0" lvl="0" indent="0" algn="l">
              <a:lnSpc>
                <a:spcPts val="3120"/>
              </a:lnSpc>
              <a:spcBef>
                <a:spcPct val="0"/>
              </a:spcBef>
            </a:pPr>
            <a:r>
              <a:rPr lang="en-US" sz="2229" u="none" strike="noStrike">
                <a:solidFill>
                  <a:srgbClr val="3B3B3B"/>
                </a:solidFill>
                <a:latin typeface="Mont"/>
                <a:ea typeface="Mont"/>
                <a:cs typeface="Mont"/>
                <a:sym typeface="Mont"/>
              </a:rPr>
              <a:t>Preventive treatments reduce migraine frequency and severity but do </a:t>
            </a:r>
            <a:r>
              <a:rPr lang="en-US" sz="2229" b="1" u="none" strike="noStrike">
                <a:solidFill>
                  <a:srgbClr val="3B3B3B"/>
                </a:solidFill>
                <a:latin typeface="Mont Bold"/>
                <a:ea typeface="Mont Bold"/>
                <a:cs typeface="Mont Bold"/>
                <a:sym typeface="Mont Bold"/>
              </a:rPr>
              <a:t>not</a:t>
            </a:r>
            <a:r>
              <a:rPr lang="en-US" sz="2229" u="none" strike="noStrike">
                <a:solidFill>
                  <a:srgbClr val="3B3B3B"/>
                </a:solidFill>
                <a:latin typeface="Mont"/>
                <a:ea typeface="Mont"/>
                <a:cs typeface="Mont"/>
                <a:sym typeface="Mont"/>
              </a:rPr>
              <a:t> eliminate all attacks.</a:t>
            </a:r>
          </a:p>
          <a:p>
            <a:pPr marL="0" lvl="0" indent="0" algn="l">
              <a:lnSpc>
                <a:spcPts val="3120"/>
              </a:lnSpc>
              <a:spcBef>
                <a:spcPct val="0"/>
              </a:spcBef>
            </a:pPr>
            <a:endParaRPr lang="en-US" sz="2229" u="none" strike="noStrike">
              <a:solidFill>
                <a:srgbClr val="3B3B3B"/>
              </a:solidFill>
              <a:latin typeface="Mont"/>
              <a:ea typeface="Mont"/>
              <a:cs typeface="Mont"/>
              <a:sym typeface="Mont"/>
            </a:endParaRPr>
          </a:p>
        </p:txBody>
      </p:sp>
      <p:sp>
        <p:nvSpPr>
          <p:cNvPr id="23" name="TextBox 23"/>
          <p:cNvSpPr txBox="1"/>
          <p:nvPr/>
        </p:nvSpPr>
        <p:spPr>
          <a:xfrm>
            <a:off x="1028700" y="1076325"/>
            <a:ext cx="8115300" cy="2124356"/>
          </a:xfrm>
          <a:prstGeom prst="rect">
            <a:avLst/>
          </a:prstGeom>
        </p:spPr>
        <p:txBody>
          <a:bodyPr lIns="0" tIns="0" rIns="0" bIns="0" rtlCol="0" anchor="t">
            <a:spAutoFit/>
          </a:bodyPr>
          <a:lstStyle/>
          <a:p>
            <a:pPr marL="0" lvl="0" indent="0" algn="l">
              <a:lnSpc>
                <a:spcPts val="5584"/>
              </a:lnSpc>
            </a:pPr>
            <a:r>
              <a:rPr lang="en-US" sz="5123" b="1">
                <a:solidFill>
                  <a:srgbClr val="004369"/>
                </a:solidFill>
                <a:latin typeface="Aileron Ultra-Bold"/>
                <a:ea typeface="Aileron Ultra-Bold"/>
                <a:cs typeface="Aileron Ultra-Bold"/>
                <a:sym typeface="Aileron Ultra-Bold"/>
              </a:rPr>
              <a:t>4.2 Why Preventive Treatment Does </a:t>
            </a:r>
            <a:r>
              <a:rPr lang="en-US" sz="5123" b="1">
                <a:solidFill>
                  <a:srgbClr val="447691"/>
                </a:solidFill>
                <a:latin typeface="Aileron Ultra-Bold"/>
                <a:ea typeface="Aileron Ultra-Bold"/>
                <a:cs typeface="Aileron Ultra-Bold"/>
                <a:sym typeface="Aileron Ultra-Bold"/>
              </a:rPr>
              <a:t>Not </a:t>
            </a:r>
            <a:r>
              <a:rPr lang="en-US" sz="5123" b="1">
                <a:solidFill>
                  <a:srgbClr val="004369"/>
                </a:solidFill>
                <a:latin typeface="Aileron Ultra-Bold"/>
                <a:ea typeface="Aileron Ultra-Bold"/>
                <a:cs typeface="Aileron Ultra-Bold"/>
                <a:sym typeface="Aileron Ultra-Bold"/>
              </a:rPr>
              <a:t>Replace Acute Treatment</a:t>
            </a:r>
          </a:p>
        </p:txBody>
      </p:sp>
      <p:sp>
        <p:nvSpPr>
          <p:cNvPr id="24" name="TextBox 24"/>
          <p:cNvSpPr txBox="1"/>
          <p:nvPr/>
        </p:nvSpPr>
        <p:spPr>
          <a:xfrm>
            <a:off x="5541880" y="4071671"/>
            <a:ext cx="4183259" cy="2019833"/>
          </a:xfrm>
          <a:prstGeom prst="rect">
            <a:avLst/>
          </a:prstGeom>
        </p:spPr>
        <p:txBody>
          <a:bodyPr lIns="0" tIns="0" rIns="0" bIns="0" rtlCol="0" anchor="t">
            <a:spAutoFit/>
          </a:bodyPr>
          <a:lstStyle/>
          <a:p>
            <a:pPr marL="0" lvl="0" indent="0" algn="l">
              <a:lnSpc>
                <a:spcPts val="3120"/>
              </a:lnSpc>
              <a:spcBef>
                <a:spcPct val="0"/>
              </a:spcBef>
            </a:pPr>
            <a:r>
              <a:rPr lang="en-US" sz="2229">
                <a:solidFill>
                  <a:srgbClr val="3B3B3B"/>
                </a:solidFill>
                <a:latin typeface="Mont"/>
                <a:ea typeface="Mont"/>
                <a:cs typeface="Mont"/>
                <a:sym typeface="Mont"/>
              </a:rPr>
              <a:t>Patients may still experience </a:t>
            </a:r>
            <a:r>
              <a:rPr lang="en-US" sz="2229" b="1">
                <a:solidFill>
                  <a:srgbClr val="3B3B3B"/>
                </a:solidFill>
                <a:latin typeface="Mont Bold"/>
                <a:ea typeface="Mont Bold"/>
                <a:cs typeface="Mont Bold"/>
                <a:sym typeface="Mont Bold"/>
              </a:rPr>
              <a:t>breakthrough migraines </a:t>
            </a:r>
            <a:r>
              <a:rPr lang="en-US" sz="2229">
                <a:solidFill>
                  <a:srgbClr val="3B3B3B"/>
                </a:solidFill>
                <a:latin typeface="Mont"/>
                <a:ea typeface="Mont"/>
                <a:cs typeface="Mont"/>
                <a:sym typeface="Mont"/>
              </a:rPr>
              <a:t>due to triggers like stress, sleep disruption, or hormonal changes.</a:t>
            </a:r>
          </a:p>
        </p:txBody>
      </p:sp>
      <p:sp>
        <p:nvSpPr>
          <p:cNvPr id="25" name="TextBox 25"/>
          <p:cNvSpPr txBox="1"/>
          <p:nvPr/>
        </p:nvSpPr>
        <p:spPr>
          <a:xfrm>
            <a:off x="1028700" y="6528569"/>
            <a:ext cx="3704329" cy="2410358"/>
          </a:xfrm>
          <a:prstGeom prst="rect">
            <a:avLst/>
          </a:prstGeom>
        </p:spPr>
        <p:txBody>
          <a:bodyPr lIns="0" tIns="0" rIns="0" bIns="0" rtlCol="0" anchor="t">
            <a:spAutoFit/>
          </a:bodyPr>
          <a:lstStyle/>
          <a:p>
            <a:pPr algn="l">
              <a:lnSpc>
                <a:spcPts val="3120"/>
              </a:lnSpc>
            </a:pPr>
            <a:r>
              <a:rPr lang="en-US" sz="2229">
                <a:solidFill>
                  <a:srgbClr val="3B3B3B"/>
                </a:solidFill>
                <a:latin typeface="Mont"/>
                <a:ea typeface="Mont"/>
                <a:cs typeface="Mont"/>
                <a:sym typeface="Mont"/>
              </a:rPr>
              <a:t>Acute treatments help manage unpredictable attacks, ensuring patients can </a:t>
            </a:r>
            <a:r>
              <a:rPr lang="en-US" sz="2229" b="1">
                <a:solidFill>
                  <a:srgbClr val="3B3B3B"/>
                </a:solidFill>
                <a:latin typeface="Mont Bold"/>
                <a:ea typeface="Mont Bold"/>
                <a:cs typeface="Mont Bold"/>
                <a:sym typeface="Mont Bold"/>
              </a:rPr>
              <a:t>function</a:t>
            </a:r>
            <a:r>
              <a:rPr lang="en-US" sz="2229">
                <a:solidFill>
                  <a:srgbClr val="3B3B3B"/>
                </a:solidFill>
                <a:latin typeface="Mont"/>
                <a:ea typeface="Mont"/>
                <a:cs typeface="Mont"/>
                <a:sym typeface="Mont"/>
              </a:rPr>
              <a:t> when migraines occur.</a:t>
            </a:r>
          </a:p>
          <a:p>
            <a:pPr marL="0" lvl="0" indent="0" algn="l">
              <a:lnSpc>
                <a:spcPts val="3120"/>
              </a:lnSpc>
              <a:spcBef>
                <a:spcPct val="0"/>
              </a:spcBef>
            </a:pPr>
            <a:endParaRPr lang="en-US" sz="2229">
              <a:solidFill>
                <a:srgbClr val="3B3B3B"/>
              </a:solidFill>
              <a:latin typeface="Mont"/>
              <a:ea typeface="Mont"/>
              <a:cs typeface="Mont"/>
              <a:sym typeface="Mont"/>
            </a:endParaRPr>
          </a:p>
        </p:txBody>
      </p:sp>
      <p:sp>
        <p:nvSpPr>
          <p:cNvPr id="26" name="TextBox 26"/>
          <p:cNvSpPr txBox="1"/>
          <p:nvPr/>
        </p:nvSpPr>
        <p:spPr>
          <a:xfrm>
            <a:off x="5541880" y="6528569"/>
            <a:ext cx="4226720" cy="2410358"/>
          </a:xfrm>
          <a:prstGeom prst="rect">
            <a:avLst/>
          </a:prstGeom>
        </p:spPr>
        <p:txBody>
          <a:bodyPr lIns="0" tIns="0" rIns="0" bIns="0" rtlCol="0" anchor="t">
            <a:spAutoFit/>
          </a:bodyPr>
          <a:lstStyle/>
          <a:p>
            <a:pPr algn="l">
              <a:lnSpc>
                <a:spcPts val="3120"/>
              </a:lnSpc>
            </a:pPr>
            <a:r>
              <a:rPr lang="en-US" sz="2229">
                <a:solidFill>
                  <a:srgbClr val="3B3B3B"/>
                </a:solidFill>
                <a:latin typeface="Mont"/>
                <a:ea typeface="Mont"/>
                <a:cs typeface="Mont"/>
                <a:sym typeface="Mont"/>
              </a:rPr>
              <a:t>Some preventive medications </a:t>
            </a:r>
            <a:r>
              <a:rPr lang="en-US" sz="2229" b="1">
                <a:solidFill>
                  <a:srgbClr val="3B3B3B"/>
                </a:solidFill>
                <a:latin typeface="Mont Bold"/>
                <a:ea typeface="Mont Bold"/>
                <a:cs typeface="Mont Bold"/>
                <a:sym typeface="Mont Bold"/>
              </a:rPr>
              <a:t>take weeks to months</a:t>
            </a:r>
            <a:r>
              <a:rPr lang="en-US" sz="2229">
                <a:solidFill>
                  <a:srgbClr val="3B3B3B"/>
                </a:solidFill>
                <a:latin typeface="Mont"/>
                <a:ea typeface="Mont"/>
                <a:cs typeface="Mont"/>
                <a:sym typeface="Mont"/>
              </a:rPr>
              <a:t> to reach full effect, requiring acute relief options in the meantime.</a:t>
            </a:r>
          </a:p>
          <a:p>
            <a:pPr marL="0" lvl="0" indent="0" algn="l">
              <a:lnSpc>
                <a:spcPts val="3120"/>
              </a:lnSpc>
              <a:spcBef>
                <a:spcPct val="0"/>
              </a:spcBef>
            </a:pPr>
            <a:endParaRPr lang="en-US" sz="2229">
              <a:solidFill>
                <a:srgbClr val="3B3B3B"/>
              </a:solidFill>
              <a:latin typeface="Mont"/>
              <a:ea typeface="Mont"/>
              <a:cs typeface="Mont"/>
              <a:sym typeface="Mont"/>
            </a:endParaRPr>
          </a:p>
        </p:txBody>
      </p:sp>
      <p:sp>
        <p:nvSpPr>
          <p:cNvPr id="27" name="TextBox 27"/>
          <p:cNvSpPr txBox="1"/>
          <p:nvPr/>
        </p:nvSpPr>
        <p:spPr>
          <a:xfrm>
            <a:off x="10399944" y="4451276"/>
            <a:ext cx="4719112" cy="1238783"/>
          </a:xfrm>
          <a:prstGeom prst="rect">
            <a:avLst/>
          </a:prstGeom>
        </p:spPr>
        <p:txBody>
          <a:bodyPr lIns="0" tIns="0" rIns="0" bIns="0" rtlCol="0" anchor="t">
            <a:spAutoFit/>
          </a:bodyPr>
          <a:lstStyle/>
          <a:p>
            <a:pPr marL="0" lvl="0" indent="0" algn="r">
              <a:lnSpc>
                <a:spcPts val="3120"/>
              </a:lnSpc>
              <a:spcBef>
                <a:spcPct val="0"/>
              </a:spcBef>
            </a:pPr>
            <a:r>
              <a:rPr lang="en-US" sz="2229" b="1" u="sng" strike="noStrike">
                <a:solidFill>
                  <a:srgbClr val="294069"/>
                </a:solidFill>
                <a:latin typeface="Mont Bold"/>
                <a:ea typeface="Mont Bold"/>
                <a:cs typeface="Mont Bold"/>
                <a:sym typeface="Mont Bold"/>
              </a:rPr>
              <a:t>Both</a:t>
            </a:r>
            <a:r>
              <a:rPr lang="en-US" sz="2229" b="1" u="none" strike="noStrike">
                <a:solidFill>
                  <a:srgbClr val="294069"/>
                </a:solidFill>
                <a:latin typeface="Mont Bold"/>
                <a:ea typeface="Mont Bold"/>
                <a:cs typeface="Mont Bold"/>
                <a:sym typeface="Mont Bold"/>
              </a:rPr>
              <a:t> preventive and acute treatments work together to optimize migraine management.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2988938"/>
            <a:ext cx="4910380" cy="6048220"/>
            <a:chOff x="0" y="0"/>
            <a:chExt cx="1293269" cy="1592947"/>
          </a:xfrm>
        </p:grpSpPr>
        <p:sp>
          <p:nvSpPr>
            <p:cNvPr id="3" name="Freeform 3"/>
            <p:cNvSpPr/>
            <p:nvPr/>
          </p:nvSpPr>
          <p:spPr>
            <a:xfrm>
              <a:off x="0" y="0"/>
              <a:ext cx="1293269" cy="1592947"/>
            </a:xfrm>
            <a:custGeom>
              <a:avLst/>
              <a:gdLst/>
              <a:ahLst/>
              <a:cxnLst/>
              <a:rect l="l" t="t" r="r" b="b"/>
              <a:pathLst>
                <a:path w="1293269" h="1592947">
                  <a:moveTo>
                    <a:pt x="36263" y="0"/>
                  </a:moveTo>
                  <a:lnTo>
                    <a:pt x="1257006" y="0"/>
                  </a:lnTo>
                  <a:cubicBezTo>
                    <a:pt x="1266624" y="0"/>
                    <a:pt x="1275847" y="3821"/>
                    <a:pt x="1282648" y="10621"/>
                  </a:cubicBezTo>
                  <a:cubicBezTo>
                    <a:pt x="1289448" y="17422"/>
                    <a:pt x="1293269" y="26645"/>
                    <a:pt x="1293269" y="36263"/>
                  </a:cubicBezTo>
                  <a:lnTo>
                    <a:pt x="1293269" y="1556684"/>
                  </a:lnTo>
                  <a:cubicBezTo>
                    <a:pt x="1293269" y="1576711"/>
                    <a:pt x="1277033" y="1592947"/>
                    <a:pt x="1257006" y="1592947"/>
                  </a:cubicBezTo>
                  <a:lnTo>
                    <a:pt x="36263" y="1592947"/>
                  </a:lnTo>
                  <a:cubicBezTo>
                    <a:pt x="26645" y="1592947"/>
                    <a:pt x="17422" y="1589126"/>
                    <a:pt x="10621" y="1582326"/>
                  </a:cubicBezTo>
                  <a:cubicBezTo>
                    <a:pt x="3821" y="1575525"/>
                    <a:pt x="0" y="1566302"/>
                    <a:pt x="0" y="1556684"/>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4" name="TextBox 4"/>
            <p:cNvSpPr txBox="1"/>
            <p:nvPr/>
          </p:nvSpPr>
          <p:spPr>
            <a:xfrm>
              <a:off x="0" y="104775"/>
              <a:ext cx="1293269" cy="1488172"/>
            </a:xfrm>
            <a:prstGeom prst="rect">
              <a:avLst/>
            </a:prstGeom>
          </p:spPr>
          <p:txBody>
            <a:bodyPr lIns="50800" tIns="50800" rIns="50800" bIns="50800" rtlCol="0" anchor="ctr"/>
            <a:lstStyle/>
            <a:p>
              <a:pPr algn="ctr">
                <a:lnSpc>
                  <a:spcPts val="799"/>
                </a:lnSpc>
              </a:pPr>
              <a:endParaRPr/>
            </a:p>
          </p:txBody>
        </p:sp>
      </p:grpSp>
      <p:grpSp>
        <p:nvGrpSpPr>
          <p:cNvPr id="5" name="Group 5"/>
          <p:cNvGrpSpPr/>
          <p:nvPr/>
        </p:nvGrpSpPr>
        <p:grpSpPr>
          <a:xfrm>
            <a:off x="6688810" y="2988938"/>
            <a:ext cx="4910380" cy="6048220"/>
            <a:chOff x="0" y="0"/>
            <a:chExt cx="1293269" cy="1592947"/>
          </a:xfrm>
        </p:grpSpPr>
        <p:sp>
          <p:nvSpPr>
            <p:cNvPr id="6" name="Freeform 6"/>
            <p:cNvSpPr/>
            <p:nvPr/>
          </p:nvSpPr>
          <p:spPr>
            <a:xfrm>
              <a:off x="0" y="0"/>
              <a:ext cx="1293269" cy="1592947"/>
            </a:xfrm>
            <a:custGeom>
              <a:avLst/>
              <a:gdLst/>
              <a:ahLst/>
              <a:cxnLst/>
              <a:rect l="l" t="t" r="r" b="b"/>
              <a:pathLst>
                <a:path w="1293269" h="1592947">
                  <a:moveTo>
                    <a:pt x="36263" y="0"/>
                  </a:moveTo>
                  <a:lnTo>
                    <a:pt x="1257006" y="0"/>
                  </a:lnTo>
                  <a:cubicBezTo>
                    <a:pt x="1266624" y="0"/>
                    <a:pt x="1275847" y="3821"/>
                    <a:pt x="1282648" y="10621"/>
                  </a:cubicBezTo>
                  <a:cubicBezTo>
                    <a:pt x="1289448" y="17422"/>
                    <a:pt x="1293269" y="26645"/>
                    <a:pt x="1293269" y="36263"/>
                  </a:cubicBezTo>
                  <a:lnTo>
                    <a:pt x="1293269" y="1556684"/>
                  </a:lnTo>
                  <a:cubicBezTo>
                    <a:pt x="1293269" y="1576711"/>
                    <a:pt x="1277033" y="1592947"/>
                    <a:pt x="1257006" y="1592947"/>
                  </a:cubicBezTo>
                  <a:lnTo>
                    <a:pt x="36263" y="1592947"/>
                  </a:lnTo>
                  <a:cubicBezTo>
                    <a:pt x="26645" y="1592947"/>
                    <a:pt x="17422" y="1589126"/>
                    <a:pt x="10621" y="1582326"/>
                  </a:cubicBezTo>
                  <a:cubicBezTo>
                    <a:pt x="3821" y="1575525"/>
                    <a:pt x="0" y="1566302"/>
                    <a:pt x="0" y="1556684"/>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7" name="TextBox 7"/>
            <p:cNvSpPr txBox="1"/>
            <p:nvPr/>
          </p:nvSpPr>
          <p:spPr>
            <a:xfrm>
              <a:off x="0" y="104775"/>
              <a:ext cx="1293269" cy="1488172"/>
            </a:xfrm>
            <a:prstGeom prst="rect">
              <a:avLst/>
            </a:prstGeom>
          </p:spPr>
          <p:txBody>
            <a:bodyPr lIns="50800" tIns="50800" rIns="50800" bIns="50800" rtlCol="0" anchor="ctr"/>
            <a:lstStyle/>
            <a:p>
              <a:pPr algn="ctr">
                <a:lnSpc>
                  <a:spcPts val="799"/>
                </a:lnSpc>
              </a:pPr>
              <a:endParaRPr/>
            </a:p>
          </p:txBody>
        </p:sp>
      </p:grpSp>
      <p:grpSp>
        <p:nvGrpSpPr>
          <p:cNvPr id="8" name="Group 8"/>
          <p:cNvGrpSpPr/>
          <p:nvPr/>
        </p:nvGrpSpPr>
        <p:grpSpPr>
          <a:xfrm>
            <a:off x="12158420" y="2988938"/>
            <a:ext cx="4910380" cy="6048220"/>
            <a:chOff x="0" y="0"/>
            <a:chExt cx="1293269" cy="1592947"/>
          </a:xfrm>
        </p:grpSpPr>
        <p:sp>
          <p:nvSpPr>
            <p:cNvPr id="9" name="Freeform 9"/>
            <p:cNvSpPr/>
            <p:nvPr/>
          </p:nvSpPr>
          <p:spPr>
            <a:xfrm>
              <a:off x="0" y="0"/>
              <a:ext cx="1293269" cy="1592947"/>
            </a:xfrm>
            <a:custGeom>
              <a:avLst/>
              <a:gdLst/>
              <a:ahLst/>
              <a:cxnLst/>
              <a:rect l="l" t="t" r="r" b="b"/>
              <a:pathLst>
                <a:path w="1293269" h="1592947">
                  <a:moveTo>
                    <a:pt x="36263" y="0"/>
                  </a:moveTo>
                  <a:lnTo>
                    <a:pt x="1257006" y="0"/>
                  </a:lnTo>
                  <a:cubicBezTo>
                    <a:pt x="1266624" y="0"/>
                    <a:pt x="1275847" y="3821"/>
                    <a:pt x="1282648" y="10621"/>
                  </a:cubicBezTo>
                  <a:cubicBezTo>
                    <a:pt x="1289448" y="17422"/>
                    <a:pt x="1293269" y="26645"/>
                    <a:pt x="1293269" y="36263"/>
                  </a:cubicBezTo>
                  <a:lnTo>
                    <a:pt x="1293269" y="1556684"/>
                  </a:lnTo>
                  <a:cubicBezTo>
                    <a:pt x="1293269" y="1576711"/>
                    <a:pt x="1277033" y="1592947"/>
                    <a:pt x="1257006" y="1592947"/>
                  </a:cubicBezTo>
                  <a:lnTo>
                    <a:pt x="36263" y="1592947"/>
                  </a:lnTo>
                  <a:cubicBezTo>
                    <a:pt x="26645" y="1592947"/>
                    <a:pt x="17422" y="1589126"/>
                    <a:pt x="10621" y="1582326"/>
                  </a:cubicBezTo>
                  <a:cubicBezTo>
                    <a:pt x="3821" y="1575525"/>
                    <a:pt x="0" y="1566302"/>
                    <a:pt x="0" y="1556684"/>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10" name="TextBox 10"/>
            <p:cNvSpPr txBox="1"/>
            <p:nvPr/>
          </p:nvSpPr>
          <p:spPr>
            <a:xfrm>
              <a:off x="0" y="104775"/>
              <a:ext cx="1293269" cy="1488172"/>
            </a:xfrm>
            <a:prstGeom prst="rect">
              <a:avLst/>
            </a:prstGeom>
          </p:spPr>
          <p:txBody>
            <a:bodyPr lIns="50800" tIns="50800" rIns="50800" bIns="50800" rtlCol="0" anchor="ctr"/>
            <a:lstStyle/>
            <a:p>
              <a:pPr algn="ctr">
                <a:lnSpc>
                  <a:spcPts val="799"/>
                </a:lnSpc>
              </a:pPr>
              <a:endParaRPr/>
            </a:p>
          </p:txBody>
        </p:sp>
      </p:grpSp>
      <p:grpSp>
        <p:nvGrpSpPr>
          <p:cNvPr id="11" name="Group 11"/>
          <p:cNvGrpSpPr/>
          <p:nvPr/>
        </p:nvGrpSpPr>
        <p:grpSpPr>
          <a:xfrm>
            <a:off x="1611018" y="2499914"/>
            <a:ext cx="4126745" cy="978049"/>
            <a:chOff x="0" y="0"/>
            <a:chExt cx="1594816" cy="377975"/>
          </a:xfrm>
        </p:grpSpPr>
        <p:sp>
          <p:nvSpPr>
            <p:cNvPr id="12" name="Freeform 12"/>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3" name="TextBox 13"/>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4" name="Group 14"/>
          <p:cNvGrpSpPr/>
          <p:nvPr/>
        </p:nvGrpSpPr>
        <p:grpSpPr>
          <a:xfrm>
            <a:off x="7080628" y="2499914"/>
            <a:ext cx="4126745" cy="978049"/>
            <a:chOff x="0" y="0"/>
            <a:chExt cx="1594816" cy="377975"/>
          </a:xfrm>
        </p:grpSpPr>
        <p:sp>
          <p:nvSpPr>
            <p:cNvPr id="15" name="Freeform 15"/>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6" name="TextBox 16"/>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7" name="Group 17"/>
          <p:cNvGrpSpPr/>
          <p:nvPr/>
        </p:nvGrpSpPr>
        <p:grpSpPr>
          <a:xfrm>
            <a:off x="12551690" y="2499914"/>
            <a:ext cx="4126745" cy="978049"/>
            <a:chOff x="0" y="0"/>
            <a:chExt cx="1594816" cy="377975"/>
          </a:xfrm>
        </p:grpSpPr>
        <p:sp>
          <p:nvSpPr>
            <p:cNvPr id="18" name="Freeform 18"/>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9" name="TextBox 19"/>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sp>
        <p:nvSpPr>
          <p:cNvPr id="20" name="Freeform 20"/>
          <p:cNvSpPr/>
          <p:nvPr/>
        </p:nvSpPr>
        <p:spPr>
          <a:xfrm>
            <a:off x="16846122" y="5328369"/>
            <a:ext cx="826356" cy="927188"/>
          </a:xfrm>
          <a:custGeom>
            <a:avLst/>
            <a:gdLst/>
            <a:ahLst/>
            <a:cxnLst/>
            <a:rect l="l" t="t" r="r" b="b"/>
            <a:pathLst>
              <a:path w="826356" h="927188">
                <a:moveTo>
                  <a:pt x="0" y="0"/>
                </a:moveTo>
                <a:lnTo>
                  <a:pt x="826356" y="0"/>
                </a:lnTo>
                <a:lnTo>
                  <a:pt x="826356" y="927188"/>
                </a:lnTo>
                <a:lnTo>
                  <a:pt x="0" y="927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1611018" y="3939665"/>
            <a:ext cx="437887" cy="636927"/>
          </a:xfrm>
          <a:custGeom>
            <a:avLst/>
            <a:gdLst/>
            <a:ahLst/>
            <a:cxnLst/>
            <a:rect l="l" t="t" r="r" b="b"/>
            <a:pathLst>
              <a:path w="437887" h="636927">
                <a:moveTo>
                  <a:pt x="0" y="0"/>
                </a:moveTo>
                <a:lnTo>
                  <a:pt x="437887" y="0"/>
                </a:lnTo>
                <a:lnTo>
                  <a:pt x="437887" y="636927"/>
                </a:lnTo>
                <a:lnTo>
                  <a:pt x="0" y="636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1028700" y="1076325"/>
            <a:ext cx="9930191" cy="728804"/>
          </a:xfrm>
          <a:prstGeom prst="rect">
            <a:avLst/>
          </a:prstGeom>
        </p:spPr>
        <p:txBody>
          <a:bodyPr lIns="0" tIns="0" rIns="0" bIns="0" rtlCol="0" anchor="t">
            <a:spAutoFit/>
          </a:bodyPr>
          <a:lstStyle/>
          <a:p>
            <a:pPr marL="0" lvl="0" indent="0" algn="l">
              <a:lnSpc>
                <a:spcPts val="5584"/>
              </a:lnSpc>
            </a:pPr>
            <a:r>
              <a:rPr lang="en-US" sz="5123" b="1">
                <a:solidFill>
                  <a:srgbClr val="004369"/>
                </a:solidFill>
                <a:latin typeface="Aileron Ultra-Bold"/>
                <a:ea typeface="Aileron Ultra-Bold"/>
                <a:cs typeface="Aileron Ultra-Bold"/>
                <a:sym typeface="Aileron Ultra-Bold"/>
              </a:rPr>
              <a:t>4.3 Acute Treatment </a:t>
            </a:r>
            <a:r>
              <a:rPr lang="en-US" sz="5123" b="1">
                <a:solidFill>
                  <a:srgbClr val="447691"/>
                </a:solidFill>
                <a:latin typeface="Aileron Ultra-Bold"/>
                <a:ea typeface="Aileron Ultra-Bold"/>
                <a:cs typeface="Aileron Ultra-Bold"/>
                <a:sym typeface="Aileron Ultra-Bold"/>
              </a:rPr>
              <a:t>Options</a:t>
            </a:r>
          </a:p>
        </p:txBody>
      </p:sp>
      <p:sp>
        <p:nvSpPr>
          <p:cNvPr id="23" name="TextBox 23"/>
          <p:cNvSpPr txBox="1"/>
          <p:nvPr/>
        </p:nvSpPr>
        <p:spPr>
          <a:xfrm>
            <a:off x="2306265" y="2404664"/>
            <a:ext cx="2736250" cy="830580"/>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Triptans (Serotonin 5-HT1B/1D Agonists)</a:t>
            </a:r>
          </a:p>
        </p:txBody>
      </p:sp>
      <p:sp>
        <p:nvSpPr>
          <p:cNvPr id="24" name="TextBox 24"/>
          <p:cNvSpPr txBox="1"/>
          <p:nvPr/>
        </p:nvSpPr>
        <p:spPr>
          <a:xfrm>
            <a:off x="7334756" y="2814239"/>
            <a:ext cx="3618488"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NSAIDs &amp; Analgesics</a:t>
            </a:r>
          </a:p>
        </p:txBody>
      </p:sp>
      <p:sp>
        <p:nvSpPr>
          <p:cNvPr id="25" name="TextBox 25"/>
          <p:cNvSpPr txBox="1"/>
          <p:nvPr/>
        </p:nvSpPr>
        <p:spPr>
          <a:xfrm>
            <a:off x="12808865" y="2404664"/>
            <a:ext cx="3618488" cy="830580"/>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Gepants (CGRP Receptor Antagonists)</a:t>
            </a:r>
          </a:p>
        </p:txBody>
      </p:sp>
      <p:sp>
        <p:nvSpPr>
          <p:cNvPr id="26" name="TextBox 26"/>
          <p:cNvSpPr txBox="1"/>
          <p:nvPr/>
        </p:nvSpPr>
        <p:spPr>
          <a:xfrm>
            <a:off x="2424376" y="3780302"/>
            <a:ext cx="3313387" cy="796290"/>
          </a:xfrm>
          <a:prstGeom prst="rect">
            <a:avLst/>
          </a:prstGeom>
        </p:spPr>
        <p:txBody>
          <a:bodyPr lIns="0" tIns="0" rIns="0" bIns="0" rtlCol="0" anchor="t">
            <a:spAutoFit/>
          </a:bodyPr>
          <a:lstStyle/>
          <a:p>
            <a:pPr algn="l">
              <a:lnSpc>
                <a:spcPts val="3149"/>
              </a:lnSpc>
              <a:spcBef>
                <a:spcPct val="0"/>
              </a:spcBef>
            </a:pPr>
            <a:r>
              <a:rPr lang="en-US" sz="2099">
                <a:solidFill>
                  <a:srgbClr val="000000"/>
                </a:solidFill>
                <a:latin typeface="Codec Pro"/>
                <a:ea typeface="Codec Pro"/>
                <a:cs typeface="Codec Pro"/>
                <a:sym typeface="Codec Pro"/>
              </a:rPr>
              <a:t>Sumatriptan, Rizatriptan, Zolmitriptan</a:t>
            </a:r>
          </a:p>
        </p:txBody>
      </p:sp>
      <p:sp>
        <p:nvSpPr>
          <p:cNvPr id="27" name="AutoShape 27"/>
          <p:cNvSpPr/>
          <p:nvPr/>
        </p:nvSpPr>
        <p:spPr>
          <a:xfrm>
            <a:off x="1611018" y="4995692"/>
            <a:ext cx="4126745" cy="0"/>
          </a:xfrm>
          <a:prstGeom prst="line">
            <a:avLst/>
          </a:prstGeom>
          <a:ln w="38100" cap="flat">
            <a:solidFill>
              <a:srgbClr val="004369"/>
            </a:solidFill>
            <a:prstDash val="sysDot"/>
            <a:headEnd type="none" w="sm" len="sm"/>
            <a:tailEnd type="none" w="sm" len="sm"/>
          </a:ln>
        </p:spPr>
        <p:txBody>
          <a:bodyPr/>
          <a:lstStyle/>
          <a:p>
            <a:endParaRPr lang="en-US"/>
          </a:p>
        </p:txBody>
      </p:sp>
      <p:sp>
        <p:nvSpPr>
          <p:cNvPr id="28" name="TextBox 28"/>
          <p:cNvSpPr txBox="1"/>
          <p:nvPr/>
        </p:nvSpPr>
        <p:spPr>
          <a:xfrm>
            <a:off x="1611018" y="5319542"/>
            <a:ext cx="4382778" cy="3155950"/>
          </a:xfrm>
          <a:prstGeom prst="rect">
            <a:avLst/>
          </a:prstGeom>
        </p:spPr>
        <p:txBody>
          <a:bodyPr lIns="0" tIns="0" rIns="0" bIns="0" rtlCol="0" anchor="t">
            <a:spAutoFit/>
          </a:bodyPr>
          <a:lstStyle/>
          <a:p>
            <a:pPr algn="l">
              <a:lnSpc>
                <a:spcPts val="2999"/>
              </a:lnSpc>
              <a:spcBef>
                <a:spcPct val="0"/>
              </a:spcBef>
            </a:pPr>
            <a:r>
              <a:rPr lang="en-US" sz="1999" b="1">
                <a:solidFill>
                  <a:srgbClr val="294069"/>
                </a:solidFill>
                <a:latin typeface="Codec Pro Bold"/>
                <a:ea typeface="Codec Pro Bold"/>
                <a:cs typeface="Codec Pro Bold"/>
                <a:sym typeface="Codec Pro Bold"/>
              </a:rPr>
              <a:t>Efficacy:</a:t>
            </a:r>
            <a:r>
              <a:rPr lang="en-US" sz="1999" b="1">
                <a:solidFill>
                  <a:srgbClr val="000000"/>
                </a:solidFill>
                <a:latin typeface="Codec Pro Bold"/>
                <a:ea typeface="Codec Pro Bold"/>
                <a:cs typeface="Codec Pro Bold"/>
                <a:sym typeface="Codec Pro Bold"/>
              </a:rPr>
              <a:t> </a:t>
            </a:r>
            <a:r>
              <a:rPr lang="en-US" sz="1999">
                <a:solidFill>
                  <a:srgbClr val="000000"/>
                </a:solidFill>
                <a:latin typeface="Codec Pro"/>
                <a:ea typeface="Codec Pro"/>
                <a:cs typeface="Codec Pro"/>
                <a:sym typeface="Codec Pro"/>
              </a:rPr>
              <a:t>Effective for many but limited for those with frequent attacks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Side Effects:</a:t>
            </a:r>
            <a:r>
              <a:rPr lang="en-US" sz="1999">
                <a:solidFill>
                  <a:srgbClr val="294069"/>
                </a:solidFill>
                <a:latin typeface="Codec Pro"/>
                <a:ea typeface="Codec Pro"/>
                <a:cs typeface="Codec Pro"/>
                <a:sym typeface="Codec Pro"/>
              </a:rPr>
              <a:t> </a:t>
            </a:r>
            <a:r>
              <a:rPr lang="en-US" sz="1999">
                <a:solidFill>
                  <a:srgbClr val="000000"/>
                </a:solidFill>
                <a:latin typeface="Codec Pro"/>
                <a:ea typeface="Codec Pro"/>
                <a:cs typeface="Codec Pro"/>
                <a:sym typeface="Codec Pro"/>
              </a:rPr>
              <a:t>Dizziness, chest tightness, fatigue</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Contraindications:</a:t>
            </a:r>
            <a:r>
              <a:rPr lang="en-US" sz="1999">
                <a:solidFill>
                  <a:srgbClr val="000000"/>
                </a:solidFill>
                <a:latin typeface="Codec Pro"/>
                <a:ea typeface="Codec Pro"/>
                <a:cs typeface="Codec Pro"/>
                <a:sym typeface="Codec Pro"/>
              </a:rPr>
              <a:t> Not for those with cardiovascular disease or uncontrolled hypertension</a:t>
            </a:r>
          </a:p>
        </p:txBody>
      </p:sp>
      <p:sp>
        <p:nvSpPr>
          <p:cNvPr id="29" name="Freeform 29"/>
          <p:cNvSpPr/>
          <p:nvPr/>
        </p:nvSpPr>
        <p:spPr>
          <a:xfrm>
            <a:off x="7115812" y="3939665"/>
            <a:ext cx="437887" cy="636927"/>
          </a:xfrm>
          <a:custGeom>
            <a:avLst/>
            <a:gdLst/>
            <a:ahLst/>
            <a:cxnLst/>
            <a:rect l="l" t="t" r="r" b="b"/>
            <a:pathLst>
              <a:path w="437887" h="636927">
                <a:moveTo>
                  <a:pt x="0" y="0"/>
                </a:moveTo>
                <a:lnTo>
                  <a:pt x="437887" y="0"/>
                </a:lnTo>
                <a:lnTo>
                  <a:pt x="437887" y="636927"/>
                </a:lnTo>
                <a:lnTo>
                  <a:pt x="0" y="636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TextBox 30"/>
          <p:cNvSpPr txBox="1"/>
          <p:nvPr/>
        </p:nvSpPr>
        <p:spPr>
          <a:xfrm>
            <a:off x="7893985" y="3812359"/>
            <a:ext cx="3313387" cy="796290"/>
          </a:xfrm>
          <a:prstGeom prst="rect">
            <a:avLst/>
          </a:prstGeom>
        </p:spPr>
        <p:txBody>
          <a:bodyPr lIns="0" tIns="0" rIns="0" bIns="0" rtlCol="0" anchor="t">
            <a:spAutoFit/>
          </a:bodyPr>
          <a:lstStyle/>
          <a:p>
            <a:pPr algn="l">
              <a:lnSpc>
                <a:spcPts val="3149"/>
              </a:lnSpc>
              <a:spcBef>
                <a:spcPct val="0"/>
              </a:spcBef>
            </a:pPr>
            <a:r>
              <a:rPr lang="en-US" sz="2099">
                <a:solidFill>
                  <a:srgbClr val="000000"/>
                </a:solidFill>
                <a:latin typeface="Codec Pro"/>
                <a:ea typeface="Codec Pro"/>
                <a:cs typeface="Codec Pro"/>
                <a:sym typeface="Codec Pro"/>
              </a:rPr>
              <a:t>Ibuprofen, Naproxen, Aspirin</a:t>
            </a:r>
          </a:p>
        </p:txBody>
      </p:sp>
      <p:sp>
        <p:nvSpPr>
          <p:cNvPr id="31" name="AutoShape 31"/>
          <p:cNvSpPr/>
          <p:nvPr/>
        </p:nvSpPr>
        <p:spPr>
          <a:xfrm>
            <a:off x="7080628" y="4995692"/>
            <a:ext cx="4126745" cy="0"/>
          </a:xfrm>
          <a:prstGeom prst="line">
            <a:avLst/>
          </a:prstGeom>
          <a:ln w="38100" cap="flat">
            <a:solidFill>
              <a:srgbClr val="004369"/>
            </a:solidFill>
            <a:prstDash val="sysDot"/>
            <a:headEnd type="none" w="sm" len="sm"/>
            <a:tailEnd type="none" w="sm" len="sm"/>
          </a:ln>
        </p:spPr>
        <p:txBody>
          <a:bodyPr/>
          <a:lstStyle/>
          <a:p>
            <a:endParaRPr lang="en-US"/>
          </a:p>
        </p:txBody>
      </p:sp>
      <p:sp>
        <p:nvSpPr>
          <p:cNvPr id="32" name="TextBox 32"/>
          <p:cNvSpPr txBox="1"/>
          <p:nvPr/>
        </p:nvSpPr>
        <p:spPr>
          <a:xfrm>
            <a:off x="7115812" y="5348117"/>
            <a:ext cx="4091560" cy="3155950"/>
          </a:xfrm>
          <a:prstGeom prst="rect">
            <a:avLst/>
          </a:prstGeom>
        </p:spPr>
        <p:txBody>
          <a:bodyPr lIns="0" tIns="0" rIns="0" bIns="0" rtlCol="0" anchor="t">
            <a:spAutoFit/>
          </a:bodyPr>
          <a:lstStyle/>
          <a:p>
            <a:pPr algn="l">
              <a:lnSpc>
                <a:spcPts val="2999"/>
              </a:lnSpc>
              <a:spcBef>
                <a:spcPct val="0"/>
              </a:spcBef>
            </a:pPr>
            <a:r>
              <a:rPr lang="en-US" sz="1999" b="1">
                <a:solidFill>
                  <a:srgbClr val="294069"/>
                </a:solidFill>
                <a:latin typeface="Codec Pro Bold"/>
                <a:ea typeface="Codec Pro Bold"/>
                <a:cs typeface="Codec Pro Bold"/>
                <a:sym typeface="Codec Pro Bold"/>
              </a:rPr>
              <a:t>Efficacy:</a:t>
            </a:r>
            <a:r>
              <a:rPr lang="en-US" sz="1999" b="1">
                <a:solidFill>
                  <a:srgbClr val="000000"/>
                </a:solidFill>
                <a:latin typeface="Codec Pro Bold"/>
                <a:ea typeface="Codec Pro Bold"/>
                <a:cs typeface="Codec Pro Bold"/>
                <a:sym typeface="Codec Pro Bold"/>
              </a:rPr>
              <a:t> </a:t>
            </a:r>
            <a:r>
              <a:rPr lang="en-US" sz="1999">
                <a:solidFill>
                  <a:srgbClr val="000000"/>
                </a:solidFill>
                <a:latin typeface="Codec Pro"/>
                <a:ea typeface="Codec Pro"/>
                <a:cs typeface="Codec Pro"/>
                <a:sym typeface="Codec Pro"/>
              </a:rPr>
              <a:t>Moderate efficacy, best for mild to moderate attacks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Side Effects:</a:t>
            </a:r>
            <a:r>
              <a:rPr lang="en-US" sz="1999">
                <a:solidFill>
                  <a:srgbClr val="294069"/>
                </a:solidFill>
                <a:latin typeface="Codec Pro"/>
                <a:ea typeface="Codec Pro"/>
                <a:cs typeface="Codec Pro"/>
                <a:sym typeface="Codec Pro"/>
              </a:rPr>
              <a:t> </a:t>
            </a:r>
            <a:r>
              <a:rPr lang="en-US" sz="1999">
                <a:solidFill>
                  <a:srgbClr val="000000"/>
                </a:solidFill>
                <a:latin typeface="Codec Pro"/>
                <a:ea typeface="Codec Pro"/>
                <a:cs typeface="Codec Pro"/>
                <a:sym typeface="Codec Pro"/>
              </a:rPr>
              <a:t>Gastrointestinal irritation, kidney risk with long-term uses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Contraindications:</a:t>
            </a:r>
            <a:r>
              <a:rPr lang="en-US" sz="1999">
                <a:solidFill>
                  <a:srgbClr val="000000"/>
                </a:solidFill>
                <a:latin typeface="Codec Pro"/>
                <a:ea typeface="Codec Pro"/>
                <a:cs typeface="Codec Pro"/>
                <a:sym typeface="Codec Pro"/>
              </a:rPr>
              <a:t> Caution in patients with ulcers, kidney disease, or GI disorders</a:t>
            </a:r>
          </a:p>
        </p:txBody>
      </p:sp>
      <p:sp>
        <p:nvSpPr>
          <p:cNvPr id="33" name="Freeform 33"/>
          <p:cNvSpPr/>
          <p:nvPr/>
        </p:nvSpPr>
        <p:spPr>
          <a:xfrm>
            <a:off x="12589921" y="3939665"/>
            <a:ext cx="437887" cy="636927"/>
          </a:xfrm>
          <a:custGeom>
            <a:avLst/>
            <a:gdLst/>
            <a:ahLst/>
            <a:cxnLst/>
            <a:rect l="l" t="t" r="r" b="b"/>
            <a:pathLst>
              <a:path w="437887" h="636927">
                <a:moveTo>
                  <a:pt x="0" y="0"/>
                </a:moveTo>
                <a:lnTo>
                  <a:pt x="437888" y="0"/>
                </a:lnTo>
                <a:lnTo>
                  <a:pt x="437888" y="636927"/>
                </a:lnTo>
                <a:lnTo>
                  <a:pt x="0" y="636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TextBox 34"/>
          <p:cNvSpPr txBox="1"/>
          <p:nvPr/>
        </p:nvSpPr>
        <p:spPr>
          <a:xfrm>
            <a:off x="13399284" y="3844415"/>
            <a:ext cx="2535022" cy="796290"/>
          </a:xfrm>
          <a:prstGeom prst="rect">
            <a:avLst/>
          </a:prstGeom>
        </p:spPr>
        <p:txBody>
          <a:bodyPr lIns="0" tIns="0" rIns="0" bIns="0" rtlCol="0" anchor="t">
            <a:spAutoFit/>
          </a:bodyPr>
          <a:lstStyle/>
          <a:p>
            <a:pPr algn="l">
              <a:lnSpc>
                <a:spcPts val="3149"/>
              </a:lnSpc>
              <a:spcBef>
                <a:spcPct val="0"/>
              </a:spcBef>
            </a:pPr>
            <a:r>
              <a:rPr lang="en-US" sz="2099">
                <a:solidFill>
                  <a:srgbClr val="000000"/>
                </a:solidFill>
                <a:latin typeface="Codec Pro"/>
                <a:ea typeface="Codec Pro"/>
                <a:cs typeface="Codec Pro"/>
                <a:sym typeface="Codec Pro"/>
              </a:rPr>
              <a:t>Rimegepant, Ubrogepant</a:t>
            </a:r>
          </a:p>
        </p:txBody>
      </p:sp>
      <p:sp>
        <p:nvSpPr>
          <p:cNvPr id="35" name="AutoShape 35"/>
          <p:cNvSpPr/>
          <p:nvPr/>
        </p:nvSpPr>
        <p:spPr>
          <a:xfrm>
            <a:off x="12550237" y="4976642"/>
            <a:ext cx="4126745" cy="0"/>
          </a:xfrm>
          <a:prstGeom prst="line">
            <a:avLst/>
          </a:prstGeom>
          <a:ln w="38100" cap="flat">
            <a:solidFill>
              <a:srgbClr val="004369"/>
            </a:solidFill>
            <a:prstDash val="sysDot"/>
            <a:headEnd type="none" w="sm" len="sm"/>
            <a:tailEnd type="none" w="sm" len="sm"/>
          </a:ln>
        </p:spPr>
        <p:txBody>
          <a:bodyPr/>
          <a:lstStyle/>
          <a:p>
            <a:endParaRPr lang="en-US"/>
          </a:p>
        </p:txBody>
      </p:sp>
      <p:sp>
        <p:nvSpPr>
          <p:cNvPr id="36" name="TextBox 36"/>
          <p:cNvSpPr txBox="1"/>
          <p:nvPr/>
        </p:nvSpPr>
        <p:spPr>
          <a:xfrm>
            <a:off x="12589921" y="5319542"/>
            <a:ext cx="3837432" cy="3155950"/>
          </a:xfrm>
          <a:prstGeom prst="rect">
            <a:avLst/>
          </a:prstGeom>
        </p:spPr>
        <p:txBody>
          <a:bodyPr lIns="0" tIns="0" rIns="0" bIns="0" rtlCol="0" anchor="t">
            <a:spAutoFit/>
          </a:bodyPr>
          <a:lstStyle/>
          <a:p>
            <a:pPr algn="l">
              <a:lnSpc>
                <a:spcPts val="2999"/>
              </a:lnSpc>
              <a:spcBef>
                <a:spcPct val="0"/>
              </a:spcBef>
            </a:pPr>
            <a:r>
              <a:rPr lang="en-US" sz="1999" b="1">
                <a:solidFill>
                  <a:srgbClr val="294069"/>
                </a:solidFill>
                <a:latin typeface="Codec Pro Bold"/>
                <a:ea typeface="Codec Pro Bold"/>
                <a:cs typeface="Codec Pro Bold"/>
                <a:sym typeface="Codec Pro Bold"/>
              </a:rPr>
              <a:t>Efficacy:</a:t>
            </a:r>
            <a:r>
              <a:rPr lang="en-US" sz="1999">
                <a:solidFill>
                  <a:srgbClr val="000000"/>
                </a:solidFill>
                <a:latin typeface="Codec Pro"/>
                <a:ea typeface="Codec Pro"/>
                <a:cs typeface="Codec Pro"/>
                <a:sym typeface="Codec Pro"/>
              </a:rPr>
              <a:t> Could be effective for those who do not respond to triptans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Side Effects:</a:t>
            </a:r>
            <a:r>
              <a:rPr lang="en-US" sz="1999">
                <a:solidFill>
                  <a:srgbClr val="294069"/>
                </a:solidFill>
                <a:latin typeface="Codec Pro"/>
                <a:ea typeface="Codec Pro"/>
                <a:cs typeface="Codec Pro"/>
                <a:sym typeface="Codec Pro"/>
              </a:rPr>
              <a:t> Nausea, fatigue and constipation</a:t>
            </a:r>
          </a:p>
          <a:p>
            <a:pPr algn="l">
              <a:lnSpc>
                <a:spcPts val="450"/>
              </a:lnSpc>
              <a:spcBef>
                <a:spcPct val="0"/>
              </a:spcBef>
            </a:pPr>
            <a:endParaRPr lang="en-US" sz="1999">
              <a:solidFill>
                <a:srgbClr val="294069"/>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Contraindications:</a:t>
            </a:r>
            <a:r>
              <a:rPr lang="en-US" sz="1999">
                <a:solidFill>
                  <a:srgbClr val="000000"/>
                </a:solidFill>
                <a:latin typeface="Codec Pro"/>
                <a:ea typeface="Codec Pro"/>
                <a:cs typeface="Codec Pro"/>
                <a:sym typeface="Codec Pro"/>
              </a:rPr>
              <a:t> Generally well-tolerated, but caution in severe liver disease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2988938"/>
            <a:ext cx="4910380" cy="6048220"/>
            <a:chOff x="0" y="0"/>
            <a:chExt cx="1293269" cy="1592947"/>
          </a:xfrm>
        </p:grpSpPr>
        <p:sp>
          <p:nvSpPr>
            <p:cNvPr id="3" name="Freeform 3"/>
            <p:cNvSpPr/>
            <p:nvPr/>
          </p:nvSpPr>
          <p:spPr>
            <a:xfrm>
              <a:off x="0" y="0"/>
              <a:ext cx="1293269" cy="1592947"/>
            </a:xfrm>
            <a:custGeom>
              <a:avLst/>
              <a:gdLst/>
              <a:ahLst/>
              <a:cxnLst/>
              <a:rect l="l" t="t" r="r" b="b"/>
              <a:pathLst>
                <a:path w="1293269" h="1592947">
                  <a:moveTo>
                    <a:pt x="36263" y="0"/>
                  </a:moveTo>
                  <a:lnTo>
                    <a:pt x="1257006" y="0"/>
                  </a:lnTo>
                  <a:cubicBezTo>
                    <a:pt x="1266624" y="0"/>
                    <a:pt x="1275847" y="3821"/>
                    <a:pt x="1282648" y="10621"/>
                  </a:cubicBezTo>
                  <a:cubicBezTo>
                    <a:pt x="1289448" y="17422"/>
                    <a:pt x="1293269" y="26645"/>
                    <a:pt x="1293269" y="36263"/>
                  </a:cubicBezTo>
                  <a:lnTo>
                    <a:pt x="1293269" y="1556684"/>
                  </a:lnTo>
                  <a:cubicBezTo>
                    <a:pt x="1293269" y="1576711"/>
                    <a:pt x="1277033" y="1592947"/>
                    <a:pt x="1257006" y="1592947"/>
                  </a:cubicBezTo>
                  <a:lnTo>
                    <a:pt x="36263" y="1592947"/>
                  </a:lnTo>
                  <a:cubicBezTo>
                    <a:pt x="26645" y="1592947"/>
                    <a:pt x="17422" y="1589126"/>
                    <a:pt x="10621" y="1582326"/>
                  </a:cubicBezTo>
                  <a:cubicBezTo>
                    <a:pt x="3821" y="1575525"/>
                    <a:pt x="0" y="1566302"/>
                    <a:pt x="0" y="1556684"/>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4" name="TextBox 4"/>
            <p:cNvSpPr txBox="1"/>
            <p:nvPr/>
          </p:nvSpPr>
          <p:spPr>
            <a:xfrm>
              <a:off x="0" y="104775"/>
              <a:ext cx="1293269" cy="1488172"/>
            </a:xfrm>
            <a:prstGeom prst="rect">
              <a:avLst/>
            </a:prstGeom>
          </p:spPr>
          <p:txBody>
            <a:bodyPr lIns="50800" tIns="50800" rIns="50800" bIns="50800" rtlCol="0" anchor="ctr"/>
            <a:lstStyle/>
            <a:p>
              <a:pPr algn="ctr">
                <a:lnSpc>
                  <a:spcPts val="799"/>
                </a:lnSpc>
              </a:pPr>
              <a:endParaRPr/>
            </a:p>
          </p:txBody>
        </p:sp>
      </p:grpSp>
      <p:grpSp>
        <p:nvGrpSpPr>
          <p:cNvPr id="5" name="Group 5"/>
          <p:cNvGrpSpPr/>
          <p:nvPr/>
        </p:nvGrpSpPr>
        <p:grpSpPr>
          <a:xfrm>
            <a:off x="6688810" y="2988938"/>
            <a:ext cx="4910380" cy="6048220"/>
            <a:chOff x="0" y="0"/>
            <a:chExt cx="1293269" cy="1592947"/>
          </a:xfrm>
        </p:grpSpPr>
        <p:sp>
          <p:nvSpPr>
            <p:cNvPr id="6" name="Freeform 6"/>
            <p:cNvSpPr/>
            <p:nvPr/>
          </p:nvSpPr>
          <p:spPr>
            <a:xfrm>
              <a:off x="0" y="0"/>
              <a:ext cx="1293269" cy="1592947"/>
            </a:xfrm>
            <a:custGeom>
              <a:avLst/>
              <a:gdLst/>
              <a:ahLst/>
              <a:cxnLst/>
              <a:rect l="l" t="t" r="r" b="b"/>
              <a:pathLst>
                <a:path w="1293269" h="1592947">
                  <a:moveTo>
                    <a:pt x="36263" y="0"/>
                  </a:moveTo>
                  <a:lnTo>
                    <a:pt x="1257006" y="0"/>
                  </a:lnTo>
                  <a:cubicBezTo>
                    <a:pt x="1266624" y="0"/>
                    <a:pt x="1275847" y="3821"/>
                    <a:pt x="1282648" y="10621"/>
                  </a:cubicBezTo>
                  <a:cubicBezTo>
                    <a:pt x="1289448" y="17422"/>
                    <a:pt x="1293269" y="26645"/>
                    <a:pt x="1293269" y="36263"/>
                  </a:cubicBezTo>
                  <a:lnTo>
                    <a:pt x="1293269" y="1556684"/>
                  </a:lnTo>
                  <a:cubicBezTo>
                    <a:pt x="1293269" y="1576711"/>
                    <a:pt x="1277033" y="1592947"/>
                    <a:pt x="1257006" y="1592947"/>
                  </a:cubicBezTo>
                  <a:lnTo>
                    <a:pt x="36263" y="1592947"/>
                  </a:lnTo>
                  <a:cubicBezTo>
                    <a:pt x="26645" y="1592947"/>
                    <a:pt x="17422" y="1589126"/>
                    <a:pt x="10621" y="1582326"/>
                  </a:cubicBezTo>
                  <a:cubicBezTo>
                    <a:pt x="3821" y="1575525"/>
                    <a:pt x="0" y="1566302"/>
                    <a:pt x="0" y="1556684"/>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7" name="TextBox 7"/>
            <p:cNvSpPr txBox="1"/>
            <p:nvPr/>
          </p:nvSpPr>
          <p:spPr>
            <a:xfrm>
              <a:off x="0" y="104775"/>
              <a:ext cx="1293269" cy="1488172"/>
            </a:xfrm>
            <a:prstGeom prst="rect">
              <a:avLst/>
            </a:prstGeom>
          </p:spPr>
          <p:txBody>
            <a:bodyPr lIns="50800" tIns="50800" rIns="50800" bIns="50800" rtlCol="0" anchor="ctr"/>
            <a:lstStyle/>
            <a:p>
              <a:pPr algn="ctr">
                <a:lnSpc>
                  <a:spcPts val="799"/>
                </a:lnSpc>
              </a:pPr>
              <a:endParaRPr/>
            </a:p>
          </p:txBody>
        </p:sp>
      </p:grpSp>
      <p:grpSp>
        <p:nvGrpSpPr>
          <p:cNvPr id="8" name="Group 8"/>
          <p:cNvGrpSpPr/>
          <p:nvPr/>
        </p:nvGrpSpPr>
        <p:grpSpPr>
          <a:xfrm>
            <a:off x="12158420" y="2988938"/>
            <a:ext cx="4910380" cy="6048220"/>
            <a:chOff x="0" y="0"/>
            <a:chExt cx="1293269" cy="1592947"/>
          </a:xfrm>
        </p:grpSpPr>
        <p:sp>
          <p:nvSpPr>
            <p:cNvPr id="9" name="Freeform 9"/>
            <p:cNvSpPr/>
            <p:nvPr/>
          </p:nvSpPr>
          <p:spPr>
            <a:xfrm>
              <a:off x="0" y="0"/>
              <a:ext cx="1293269" cy="1592947"/>
            </a:xfrm>
            <a:custGeom>
              <a:avLst/>
              <a:gdLst/>
              <a:ahLst/>
              <a:cxnLst/>
              <a:rect l="l" t="t" r="r" b="b"/>
              <a:pathLst>
                <a:path w="1293269" h="1592947">
                  <a:moveTo>
                    <a:pt x="36263" y="0"/>
                  </a:moveTo>
                  <a:lnTo>
                    <a:pt x="1257006" y="0"/>
                  </a:lnTo>
                  <a:cubicBezTo>
                    <a:pt x="1266624" y="0"/>
                    <a:pt x="1275847" y="3821"/>
                    <a:pt x="1282648" y="10621"/>
                  </a:cubicBezTo>
                  <a:cubicBezTo>
                    <a:pt x="1289448" y="17422"/>
                    <a:pt x="1293269" y="26645"/>
                    <a:pt x="1293269" y="36263"/>
                  </a:cubicBezTo>
                  <a:lnTo>
                    <a:pt x="1293269" y="1556684"/>
                  </a:lnTo>
                  <a:cubicBezTo>
                    <a:pt x="1293269" y="1576711"/>
                    <a:pt x="1277033" y="1592947"/>
                    <a:pt x="1257006" y="1592947"/>
                  </a:cubicBezTo>
                  <a:lnTo>
                    <a:pt x="36263" y="1592947"/>
                  </a:lnTo>
                  <a:cubicBezTo>
                    <a:pt x="26645" y="1592947"/>
                    <a:pt x="17422" y="1589126"/>
                    <a:pt x="10621" y="1582326"/>
                  </a:cubicBezTo>
                  <a:cubicBezTo>
                    <a:pt x="3821" y="1575525"/>
                    <a:pt x="0" y="1566302"/>
                    <a:pt x="0" y="1556684"/>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10" name="TextBox 10"/>
            <p:cNvSpPr txBox="1"/>
            <p:nvPr/>
          </p:nvSpPr>
          <p:spPr>
            <a:xfrm>
              <a:off x="0" y="104775"/>
              <a:ext cx="1293269" cy="1488172"/>
            </a:xfrm>
            <a:prstGeom prst="rect">
              <a:avLst/>
            </a:prstGeom>
          </p:spPr>
          <p:txBody>
            <a:bodyPr lIns="50800" tIns="50800" rIns="50800" bIns="50800" rtlCol="0" anchor="ctr"/>
            <a:lstStyle/>
            <a:p>
              <a:pPr algn="ctr">
                <a:lnSpc>
                  <a:spcPts val="799"/>
                </a:lnSpc>
              </a:pPr>
              <a:endParaRPr/>
            </a:p>
          </p:txBody>
        </p:sp>
      </p:grpSp>
      <p:grpSp>
        <p:nvGrpSpPr>
          <p:cNvPr id="11" name="Group 11"/>
          <p:cNvGrpSpPr/>
          <p:nvPr/>
        </p:nvGrpSpPr>
        <p:grpSpPr>
          <a:xfrm>
            <a:off x="1611018" y="2499914"/>
            <a:ext cx="4126745" cy="978049"/>
            <a:chOff x="0" y="0"/>
            <a:chExt cx="1594816" cy="377975"/>
          </a:xfrm>
        </p:grpSpPr>
        <p:sp>
          <p:nvSpPr>
            <p:cNvPr id="12" name="Freeform 12"/>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3" name="TextBox 13"/>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4" name="Group 14"/>
          <p:cNvGrpSpPr/>
          <p:nvPr/>
        </p:nvGrpSpPr>
        <p:grpSpPr>
          <a:xfrm>
            <a:off x="7080628" y="2499914"/>
            <a:ext cx="4126745" cy="978049"/>
            <a:chOff x="0" y="0"/>
            <a:chExt cx="1594816" cy="377975"/>
          </a:xfrm>
        </p:grpSpPr>
        <p:sp>
          <p:nvSpPr>
            <p:cNvPr id="15" name="Freeform 15"/>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6" name="TextBox 16"/>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7" name="Group 17"/>
          <p:cNvGrpSpPr/>
          <p:nvPr/>
        </p:nvGrpSpPr>
        <p:grpSpPr>
          <a:xfrm>
            <a:off x="12551690" y="2499914"/>
            <a:ext cx="4126745" cy="978049"/>
            <a:chOff x="0" y="0"/>
            <a:chExt cx="1594816" cy="377975"/>
          </a:xfrm>
        </p:grpSpPr>
        <p:sp>
          <p:nvSpPr>
            <p:cNvPr id="18" name="Freeform 18"/>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9" name="TextBox 19"/>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sp>
        <p:nvSpPr>
          <p:cNvPr id="20" name="Freeform 20"/>
          <p:cNvSpPr/>
          <p:nvPr/>
        </p:nvSpPr>
        <p:spPr>
          <a:xfrm>
            <a:off x="1611018" y="3939665"/>
            <a:ext cx="437887" cy="636927"/>
          </a:xfrm>
          <a:custGeom>
            <a:avLst/>
            <a:gdLst/>
            <a:ahLst/>
            <a:cxnLst/>
            <a:rect l="l" t="t" r="r" b="b"/>
            <a:pathLst>
              <a:path w="437887" h="636927">
                <a:moveTo>
                  <a:pt x="0" y="0"/>
                </a:moveTo>
                <a:lnTo>
                  <a:pt x="437887" y="0"/>
                </a:lnTo>
                <a:lnTo>
                  <a:pt x="437887" y="636927"/>
                </a:lnTo>
                <a:lnTo>
                  <a:pt x="0" y="6369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AutoShape 21"/>
          <p:cNvSpPr/>
          <p:nvPr/>
        </p:nvSpPr>
        <p:spPr>
          <a:xfrm>
            <a:off x="1611018" y="4995692"/>
            <a:ext cx="4126745" cy="0"/>
          </a:xfrm>
          <a:prstGeom prst="line">
            <a:avLst/>
          </a:prstGeom>
          <a:ln w="38100" cap="flat">
            <a:solidFill>
              <a:srgbClr val="004369"/>
            </a:solidFill>
            <a:prstDash val="sysDot"/>
            <a:headEnd type="none" w="sm" len="sm"/>
            <a:tailEnd type="none" w="sm" len="sm"/>
          </a:ln>
        </p:spPr>
        <p:txBody>
          <a:bodyPr/>
          <a:lstStyle/>
          <a:p>
            <a:endParaRPr lang="en-US"/>
          </a:p>
        </p:txBody>
      </p:sp>
      <p:sp>
        <p:nvSpPr>
          <p:cNvPr id="22" name="AutoShape 22"/>
          <p:cNvSpPr/>
          <p:nvPr/>
        </p:nvSpPr>
        <p:spPr>
          <a:xfrm>
            <a:off x="7080628" y="4995692"/>
            <a:ext cx="4126745" cy="0"/>
          </a:xfrm>
          <a:prstGeom prst="line">
            <a:avLst/>
          </a:prstGeom>
          <a:ln w="38100" cap="flat">
            <a:solidFill>
              <a:srgbClr val="004369"/>
            </a:solidFill>
            <a:prstDash val="sysDot"/>
            <a:headEnd type="none" w="sm" len="sm"/>
            <a:tailEnd type="none" w="sm" len="sm"/>
          </a:ln>
        </p:spPr>
        <p:txBody>
          <a:bodyPr/>
          <a:lstStyle/>
          <a:p>
            <a:endParaRPr lang="en-US"/>
          </a:p>
        </p:txBody>
      </p:sp>
      <p:sp>
        <p:nvSpPr>
          <p:cNvPr id="23" name="Freeform 23"/>
          <p:cNvSpPr/>
          <p:nvPr/>
        </p:nvSpPr>
        <p:spPr>
          <a:xfrm>
            <a:off x="7080628" y="3898809"/>
            <a:ext cx="718639" cy="718639"/>
          </a:xfrm>
          <a:custGeom>
            <a:avLst/>
            <a:gdLst/>
            <a:ahLst/>
            <a:cxnLst/>
            <a:rect l="l" t="t" r="r" b="b"/>
            <a:pathLst>
              <a:path w="718639" h="718639">
                <a:moveTo>
                  <a:pt x="0" y="0"/>
                </a:moveTo>
                <a:lnTo>
                  <a:pt x="718638" y="0"/>
                </a:lnTo>
                <a:lnTo>
                  <a:pt x="718638" y="718639"/>
                </a:lnTo>
                <a:lnTo>
                  <a:pt x="0" y="7186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TextBox 24"/>
          <p:cNvSpPr txBox="1"/>
          <p:nvPr/>
        </p:nvSpPr>
        <p:spPr>
          <a:xfrm>
            <a:off x="1028700" y="1076325"/>
            <a:ext cx="9930191" cy="728804"/>
          </a:xfrm>
          <a:prstGeom prst="rect">
            <a:avLst/>
          </a:prstGeom>
        </p:spPr>
        <p:txBody>
          <a:bodyPr lIns="0" tIns="0" rIns="0" bIns="0" rtlCol="0" anchor="t">
            <a:spAutoFit/>
          </a:bodyPr>
          <a:lstStyle/>
          <a:p>
            <a:pPr marL="0" lvl="0" indent="0" algn="l">
              <a:lnSpc>
                <a:spcPts val="5584"/>
              </a:lnSpc>
            </a:pPr>
            <a:r>
              <a:rPr lang="en-US" sz="5123" b="1">
                <a:solidFill>
                  <a:srgbClr val="004369"/>
                </a:solidFill>
                <a:latin typeface="Aileron Ultra-Bold"/>
                <a:ea typeface="Aileron Ultra-Bold"/>
                <a:cs typeface="Aileron Ultra-Bold"/>
                <a:sym typeface="Aileron Ultra-Bold"/>
              </a:rPr>
              <a:t>4.3 Acute Treatment </a:t>
            </a:r>
            <a:r>
              <a:rPr lang="en-US" sz="5123" b="1">
                <a:solidFill>
                  <a:srgbClr val="447691"/>
                </a:solidFill>
                <a:latin typeface="Aileron Ultra-Bold"/>
                <a:ea typeface="Aileron Ultra-Bold"/>
                <a:cs typeface="Aileron Ultra-Bold"/>
                <a:sym typeface="Aileron Ultra-Bold"/>
              </a:rPr>
              <a:t>Options</a:t>
            </a:r>
          </a:p>
        </p:txBody>
      </p:sp>
      <p:sp>
        <p:nvSpPr>
          <p:cNvPr id="25" name="TextBox 25"/>
          <p:cNvSpPr txBox="1"/>
          <p:nvPr/>
        </p:nvSpPr>
        <p:spPr>
          <a:xfrm>
            <a:off x="1830625" y="2772329"/>
            <a:ext cx="3687530"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Ditans (5-HT1F Agonists)</a:t>
            </a:r>
          </a:p>
        </p:txBody>
      </p:sp>
      <p:sp>
        <p:nvSpPr>
          <p:cNvPr id="26" name="TextBox 26"/>
          <p:cNvSpPr txBox="1"/>
          <p:nvPr/>
        </p:nvSpPr>
        <p:spPr>
          <a:xfrm>
            <a:off x="7334756" y="2814239"/>
            <a:ext cx="3618488"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Neuromodulation Devices</a:t>
            </a:r>
          </a:p>
        </p:txBody>
      </p:sp>
      <p:sp>
        <p:nvSpPr>
          <p:cNvPr id="27" name="TextBox 27"/>
          <p:cNvSpPr txBox="1"/>
          <p:nvPr/>
        </p:nvSpPr>
        <p:spPr>
          <a:xfrm>
            <a:off x="12808865" y="2814239"/>
            <a:ext cx="3618488"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Anti-Nausea Medications</a:t>
            </a:r>
          </a:p>
        </p:txBody>
      </p:sp>
      <p:sp>
        <p:nvSpPr>
          <p:cNvPr id="28" name="TextBox 28"/>
          <p:cNvSpPr txBox="1"/>
          <p:nvPr/>
        </p:nvSpPr>
        <p:spPr>
          <a:xfrm>
            <a:off x="2424376" y="4007621"/>
            <a:ext cx="3313387" cy="405765"/>
          </a:xfrm>
          <a:prstGeom prst="rect">
            <a:avLst/>
          </a:prstGeom>
        </p:spPr>
        <p:txBody>
          <a:bodyPr lIns="0" tIns="0" rIns="0" bIns="0" rtlCol="0" anchor="t">
            <a:spAutoFit/>
          </a:bodyPr>
          <a:lstStyle/>
          <a:p>
            <a:pPr algn="l">
              <a:lnSpc>
                <a:spcPts val="3149"/>
              </a:lnSpc>
              <a:spcBef>
                <a:spcPct val="0"/>
              </a:spcBef>
            </a:pPr>
            <a:r>
              <a:rPr lang="en-US" sz="2099">
                <a:solidFill>
                  <a:srgbClr val="000000"/>
                </a:solidFill>
                <a:latin typeface="Codec Pro"/>
                <a:ea typeface="Codec Pro"/>
                <a:cs typeface="Codec Pro"/>
                <a:sym typeface="Codec Pro"/>
              </a:rPr>
              <a:t>Lasmiditan</a:t>
            </a:r>
          </a:p>
        </p:txBody>
      </p:sp>
      <p:sp>
        <p:nvSpPr>
          <p:cNvPr id="29" name="TextBox 29"/>
          <p:cNvSpPr txBox="1"/>
          <p:nvPr/>
        </p:nvSpPr>
        <p:spPr>
          <a:xfrm>
            <a:off x="1611018" y="5319542"/>
            <a:ext cx="3907138" cy="3155950"/>
          </a:xfrm>
          <a:prstGeom prst="rect">
            <a:avLst/>
          </a:prstGeom>
        </p:spPr>
        <p:txBody>
          <a:bodyPr lIns="0" tIns="0" rIns="0" bIns="0" rtlCol="0" anchor="t">
            <a:spAutoFit/>
          </a:bodyPr>
          <a:lstStyle/>
          <a:p>
            <a:pPr algn="l">
              <a:lnSpc>
                <a:spcPts val="2999"/>
              </a:lnSpc>
              <a:spcBef>
                <a:spcPct val="0"/>
              </a:spcBef>
            </a:pPr>
            <a:r>
              <a:rPr lang="en-US" sz="1999" b="1">
                <a:solidFill>
                  <a:srgbClr val="294069"/>
                </a:solidFill>
                <a:latin typeface="Codec Pro Bold"/>
                <a:ea typeface="Codec Pro Bold"/>
                <a:cs typeface="Codec Pro Bold"/>
                <a:sym typeface="Codec Pro Bold"/>
              </a:rPr>
              <a:t>Efficacy:</a:t>
            </a:r>
            <a:r>
              <a:rPr lang="en-US" sz="1999" b="1">
                <a:solidFill>
                  <a:srgbClr val="000000"/>
                </a:solidFill>
                <a:latin typeface="Codec Pro Bold"/>
                <a:ea typeface="Codec Pro Bold"/>
                <a:cs typeface="Codec Pro Bold"/>
                <a:sym typeface="Codec Pro Bold"/>
              </a:rPr>
              <a:t> </a:t>
            </a:r>
            <a:r>
              <a:rPr lang="en-US" sz="1999">
                <a:solidFill>
                  <a:srgbClr val="000000"/>
                </a:solidFill>
                <a:latin typeface="Codec Pro"/>
                <a:ea typeface="Codec Pro"/>
                <a:cs typeface="Codec Pro"/>
                <a:sym typeface="Codec Pro"/>
              </a:rPr>
              <a:t>Suitable for patients with cardiovascular risk</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Side Effects:</a:t>
            </a:r>
            <a:r>
              <a:rPr lang="en-US" sz="1999">
                <a:solidFill>
                  <a:srgbClr val="294069"/>
                </a:solidFill>
                <a:latin typeface="Codec Pro"/>
                <a:ea typeface="Codec Pro"/>
                <a:cs typeface="Codec Pro"/>
                <a:sym typeface="Codec Pro"/>
              </a:rPr>
              <a:t> </a:t>
            </a:r>
            <a:r>
              <a:rPr lang="en-US" sz="1999">
                <a:solidFill>
                  <a:srgbClr val="000000"/>
                </a:solidFill>
                <a:latin typeface="Codec Pro"/>
                <a:ea typeface="Codec Pro"/>
                <a:cs typeface="Codec Pro"/>
                <a:sym typeface="Codec Pro"/>
              </a:rPr>
              <a:t>Drowsiness, dizziness, driving restrictions after use</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Contraindications:</a:t>
            </a:r>
            <a:r>
              <a:rPr lang="en-US" sz="1999">
                <a:solidFill>
                  <a:srgbClr val="000000"/>
                </a:solidFill>
                <a:latin typeface="Codec Pro"/>
                <a:ea typeface="Codec Pro"/>
                <a:cs typeface="Codec Pro"/>
                <a:sym typeface="Codec Pro"/>
              </a:rPr>
              <a:t> Avoid if patient needs to drive or operate heavy machinery</a:t>
            </a:r>
          </a:p>
        </p:txBody>
      </p:sp>
      <p:sp>
        <p:nvSpPr>
          <p:cNvPr id="30" name="TextBox 30"/>
          <p:cNvSpPr txBox="1"/>
          <p:nvPr/>
        </p:nvSpPr>
        <p:spPr>
          <a:xfrm>
            <a:off x="7925174" y="3719014"/>
            <a:ext cx="3510662" cy="992505"/>
          </a:xfrm>
          <a:prstGeom prst="rect">
            <a:avLst/>
          </a:prstGeom>
        </p:spPr>
        <p:txBody>
          <a:bodyPr lIns="0" tIns="0" rIns="0" bIns="0" rtlCol="0" anchor="t">
            <a:spAutoFit/>
          </a:bodyPr>
          <a:lstStyle/>
          <a:p>
            <a:pPr algn="l">
              <a:lnSpc>
                <a:spcPts val="2550"/>
              </a:lnSpc>
              <a:spcBef>
                <a:spcPct val="0"/>
              </a:spcBef>
            </a:pPr>
            <a:r>
              <a:rPr lang="en-US" sz="1700">
                <a:solidFill>
                  <a:srgbClr val="000000"/>
                </a:solidFill>
                <a:latin typeface="Codec Pro"/>
                <a:ea typeface="Codec Pro"/>
                <a:cs typeface="Codec Pro"/>
                <a:sym typeface="Codec Pro"/>
              </a:rPr>
              <a:t>Remote Electrical Neuromodulation (REN), External Vagus Nerve Stimulation (VNS)</a:t>
            </a:r>
          </a:p>
        </p:txBody>
      </p:sp>
      <p:sp>
        <p:nvSpPr>
          <p:cNvPr id="31" name="TextBox 31"/>
          <p:cNvSpPr txBox="1"/>
          <p:nvPr/>
        </p:nvSpPr>
        <p:spPr>
          <a:xfrm>
            <a:off x="7115812" y="5348117"/>
            <a:ext cx="3680859" cy="3911600"/>
          </a:xfrm>
          <a:prstGeom prst="rect">
            <a:avLst/>
          </a:prstGeom>
        </p:spPr>
        <p:txBody>
          <a:bodyPr lIns="0" tIns="0" rIns="0" bIns="0" rtlCol="0" anchor="t">
            <a:spAutoFit/>
          </a:bodyPr>
          <a:lstStyle/>
          <a:p>
            <a:pPr algn="l">
              <a:lnSpc>
                <a:spcPts val="2999"/>
              </a:lnSpc>
              <a:spcBef>
                <a:spcPct val="0"/>
              </a:spcBef>
            </a:pPr>
            <a:r>
              <a:rPr lang="en-US" sz="1999" b="1">
                <a:solidFill>
                  <a:srgbClr val="294069"/>
                </a:solidFill>
                <a:latin typeface="Codec Pro Bold"/>
                <a:ea typeface="Codec Pro Bold"/>
                <a:cs typeface="Codec Pro Bold"/>
                <a:sym typeface="Codec Pro Bold"/>
              </a:rPr>
              <a:t>Efficacy:</a:t>
            </a:r>
            <a:r>
              <a:rPr lang="en-US" sz="1999" b="1">
                <a:solidFill>
                  <a:srgbClr val="000000"/>
                </a:solidFill>
                <a:latin typeface="Codec Pro Bold"/>
                <a:ea typeface="Codec Pro Bold"/>
                <a:cs typeface="Codec Pro Bold"/>
                <a:sym typeface="Codec Pro Bold"/>
              </a:rPr>
              <a:t> </a:t>
            </a:r>
            <a:r>
              <a:rPr lang="en-US" sz="1999">
                <a:solidFill>
                  <a:srgbClr val="000000"/>
                </a:solidFill>
                <a:latin typeface="Codec Pro"/>
                <a:ea typeface="Codec Pro"/>
                <a:cs typeface="Codec Pro"/>
                <a:sym typeface="Codec Pro"/>
              </a:rPr>
              <a:t>Useful for patients with medication intolerance</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Side Effects:</a:t>
            </a:r>
            <a:r>
              <a:rPr lang="en-US" sz="1999">
                <a:solidFill>
                  <a:srgbClr val="294069"/>
                </a:solidFill>
                <a:latin typeface="Codec Pro"/>
                <a:ea typeface="Codec Pro"/>
                <a:cs typeface="Codec Pro"/>
                <a:sym typeface="Codec Pro"/>
              </a:rPr>
              <a:t> </a:t>
            </a:r>
            <a:r>
              <a:rPr lang="en-US" sz="1999">
                <a:solidFill>
                  <a:srgbClr val="000000"/>
                </a:solidFill>
                <a:latin typeface="Codec Pro"/>
                <a:ea typeface="Codec Pro"/>
                <a:cs typeface="Codec Pro"/>
                <a:sym typeface="Codec Pro"/>
              </a:rPr>
              <a:t>No systemic side effects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Contraindications:</a:t>
            </a:r>
            <a:r>
              <a:rPr lang="en-US" sz="1999">
                <a:solidFill>
                  <a:srgbClr val="000000"/>
                </a:solidFill>
                <a:latin typeface="Codec Pro"/>
                <a:ea typeface="Codec Pro"/>
                <a:cs typeface="Codec Pro"/>
                <a:sym typeface="Codec Pro"/>
              </a:rPr>
              <a:t> Not for patients with implanted stimulators or pacemakers. May not be practical for all patients (device access, cost) </a:t>
            </a:r>
          </a:p>
          <a:p>
            <a:pPr algn="l">
              <a:lnSpc>
                <a:spcPts val="2999"/>
              </a:lnSpc>
              <a:spcBef>
                <a:spcPct val="0"/>
              </a:spcBef>
            </a:pPr>
            <a:endParaRPr lang="en-US" sz="1999">
              <a:solidFill>
                <a:srgbClr val="000000"/>
              </a:solidFill>
              <a:latin typeface="Codec Pro"/>
              <a:ea typeface="Codec Pro"/>
              <a:cs typeface="Codec Pro"/>
              <a:sym typeface="Codec Pro"/>
            </a:endParaRPr>
          </a:p>
        </p:txBody>
      </p:sp>
      <p:sp>
        <p:nvSpPr>
          <p:cNvPr id="32" name="Freeform 32"/>
          <p:cNvSpPr/>
          <p:nvPr/>
        </p:nvSpPr>
        <p:spPr>
          <a:xfrm>
            <a:off x="12589921" y="3939665"/>
            <a:ext cx="437887" cy="636927"/>
          </a:xfrm>
          <a:custGeom>
            <a:avLst/>
            <a:gdLst/>
            <a:ahLst/>
            <a:cxnLst/>
            <a:rect l="l" t="t" r="r" b="b"/>
            <a:pathLst>
              <a:path w="437887" h="636927">
                <a:moveTo>
                  <a:pt x="0" y="0"/>
                </a:moveTo>
                <a:lnTo>
                  <a:pt x="437888" y="0"/>
                </a:lnTo>
                <a:lnTo>
                  <a:pt x="437888" y="636927"/>
                </a:lnTo>
                <a:lnTo>
                  <a:pt x="0" y="6369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3" name="AutoShape 33"/>
          <p:cNvSpPr/>
          <p:nvPr/>
        </p:nvSpPr>
        <p:spPr>
          <a:xfrm>
            <a:off x="12550237" y="4976642"/>
            <a:ext cx="4126745" cy="0"/>
          </a:xfrm>
          <a:prstGeom prst="line">
            <a:avLst/>
          </a:prstGeom>
          <a:ln w="38100" cap="flat">
            <a:solidFill>
              <a:srgbClr val="004369"/>
            </a:solidFill>
            <a:prstDash val="sysDot"/>
            <a:headEnd type="none" w="sm" len="sm"/>
            <a:tailEnd type="none" w="sm" len="sm"/>
          </a:ln>
        </p:spPr>
        <p:txBody>
          <a:bodyPr/>
          <a:lstStyle/>
          <a:p>
            <a:endParaRPr lang="en-US"/>
          </a:p>
        </p:txBody>
      </p:sp>
      <p:sp>
        <p:nvSpPr>
          <p:cNvPr id="34" name="TextBox 34"/>
          <p:cNvSpPr txBox="1"/>
          <p:nvPr/>
        </p:nvSpPr>
        <p:spPr>
          <a:xfrm>
            <a:off x="13399284" y="3844415"/>
            <a:ext cx="2535022" cy="796290"/>
          </a:xfrm>
          <a:prstGeom prst="rect">
            <a:avLst/>
          </a:prstGeom>
        </p:spPr>
        <p:txBody>
          <a:bodyPr lIns="0" tIns="0" rIns="0" bIns="0" rtlCol="0" anchor="t">
            <a:spAutoFit/>
          </a:bodyPr>
          <a:lstStyle/>
          <a:p>
            <a:pPr algn="l">
              <a:lnSpc>
                <a:spcPts val="3149"/>
              </a:lnSpc>
              <a:spcBef>
                <a:spcPct val="0"/>
              </a:spcBef>
            </a:pPr>
            <a:r>
              <a:rPr lang="en-US" sz="2099">
                <a:solidFill>
                  <a:srgbClr val="000000"/>
                </a:solidFill>
                <a:latin typeface="Codec Pro"/>
                <a:ea typeface="Codec Pro"/>
                <a:cs typeface="Codec Pro"/>
                <a:sym typeface="Codec Pro"/>
              </a:rPr>
              <a:t>Metoclopramide, Prochlorperazine</a:t>
            </a:r>
          </a:p>
        </p:txBody>
      </p:sp>
      <p:sp>
        <p:nvSpPr>
          <p:cNvPr id="35" name="TextBox 35"/>
          <p:cNvSpPr txBox="1"/>
          <p:nvPr/>
        </p:nvSpPr>
        <p:spPr>
          <a:xfrm>
            <a:off x="12589921" y="5319542"/>
            <a:ext cx="3837432" cy="3155950"/>
          </a:xfrm>
          <a:prstGeom prst="rect">
            <a:avLst/>
          </a:prstGeom>
        </p:spPr>
        <p:txBody>
          <a:bodyPr lIns="0" tIns="0" rIns="0" bIns="0" rtlCol="0" anchor="t">
            <a:spAutoFit/>
          </a:bodyPr>
          <a:lstStyle/>
          <a:p>
            <a:pPr algn="l">
              <a:lnSpc>
                <a:spcPts val="2999"/>
              </a:lnSpc>
              <a:spcBef>
                <a:spcPct val="0"/>
              </a:spcBef>
            </a:pPr>
            <a:r>
              <a:rPr lang="en-US" sz="1999" b="1">
                <a:solidFill>
                  <a:srgbClr val="294069"/>
                </a:solidFill>
                <a:latin typeface="Codec Pro Bold"/>
                <a:ea typeface="Codec Pro Bold"/>
                <a:cs typeface="Codec Pro Bold"/>
                <a:sym typeface="Codec Pro Bold"/>
              </a:rPr>
              <a:t>Efficacy:</a:t>
            </a:r>
            <a:r>
              <a:rPr lang="en-US" sz="1999">
                <a:solidFill>
                  <a:srgbClr val="000000"/>
                </a:solidFill>
                <a:latin typeface="Codec Pro"/>
                <a:ea typeface="Codec Pro"/>
                <a:cs typeface="Codec Pro"/>
                <a:sym typeface="Codec Pro"/>
              </a:rPr>
              <a:t> Often used in ER settings for severe attacks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Side Effects:</a:t>
            </a:r>
            <a:r>
              <a:rPr lang="en-US" sz="1999">
                <a:solidFill>
                  <a:srgbClr val="294069"/>
                </a:solidFill>
                <a:latin typeface="Codec Pro"/>
                <a:ea typeface="Codec Pro"/>
                <a:cs typeface="Codec Pro"/>
                <a:sym typeface="Codec Pro"/>
              </a:rPr>
              <a:t> </a:t>
            </a:r>
            <a:r>
              <a:rPr lang="en-US" sz="1999">
                <a:solidFill>
                  <a:srgbClr val="000000"/>
                </a:solidFill>
                <a:latin typeface="Codec Pro"/>
                <a:ea typeface="Codec Pro"/>
                <a:cs typeface="Codec Pro"/>
                <a:sym typeface="Codec Pro"/>
              </a:rPr>
              <a:t>Drowsiness, restlessness</a:t>
            </a:r>
          </a:p>
          <a:p>
            <a:pPr algn="l">
              <a:lnSpc>
                <a:spcPts val="450"/>
              </a:lnSpc>
              <a:spcBef>
                <a:spcPct val="0"/>
              </a:spcBef>
            </a:pPr>
            <a:endParaRPr lang="en-US" sz="1999">
              <a:solidFill>
                <a:srgbClr val="000000"/>
              </a:solidFill>
              <a:latin typeface="Codec Pro"/>
              <a:ea typeface="Codec Pro"/>
              <a:cs typeface="Codec Pro"/>
              <a:sym typeface="Codec Pro"/>
            </a:endParaRPr>
          </a:p>
          <a:p>
            <a:pPr algn="l">
              <a:lnSpc>
                <a:spcPts val="2999"/>
              </a:lnSpc>
              <a:spcBef>
                <a:spcPct val="0"/>
              </a:spcBef>
            </a:pPr>
            <a:r>
              <a:rPr lang="en-US" sz="1999" b="1">
                <a:solidFill>
                  <a:srgbClr val="294069"/>
                </a:solidFill>
                <a:latin typeface="Codec Pro Bold"/>
                <a:ea typeface="Codec Pro Bold"/>
                <a:cs typeface="Codec Pro Bold"/>
                <a:sym typeface="Codec Pro Bold"/>
              </a:rPr>
              <a:t>Contraindications:</a:t>
            </a:r>
            <a:r>
              <a:rPr lang="en-US" sz="1999">
                <a:solidFill>
                  <a:srgbClr val="000000"/>
                </a:solidFill>
                <a:latin typeface="Codec Pro"/>
                <a:ea typeface="Codec Pro"/>
                <a:cs typeface="Codec Pro"/>
                <a:sym typeface="Codec Pro"/>
              </a:rPr>
              <a:t> Use cautiously in patients with movement disorders</a:t>
            </a:r>
          </a:p>
          <a:p>
            <a:pPr algn="l">
              <a:lnSpc>
                <a:spcPts val="2999"/>
              </a:lnSpc>
              <a:spcBef>
                <a:spcPct val="0"/>
              </a:spcBef>
            </a:pPr>
            <a:endParaRPr lang="en-US" sz="1999">
              <a:solidFill>
                <a:srgbClr val="000000"/>
              </a:solidFill>
              <a:latin typeface="Codec Pro"/>
              <a:ea typeface="Codec Pro"/>
              <a:cs typeface="Codec Pro"/>
              <a:sym typeface="Codec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300" y="3518240"/>
            <a:ext cx="2133274" cy="2379920"/>
          </a:xfrm>
          <a:custGeom>
            <a:avLst/>
            <a:gdLst/>
            <a:ahLst/>
            <a:cxnLst/>
            <a:rect l="l" t="t" r="r" b="b"/>
            <a:pathLst>
              <a:path w="2133274" h="2379920">
                <a:moveTo>
                  <a:pt x="0" y="0"/>
                </a:moveTo>
                <a:lnTo>
                  <a:pt x="2133274" y="0"/>
                </a:lnTo>
                <a:lnTo>
                  <a:pt x="2133274" y="2379920"/>
                </a:lnTo>
                <a:lnTo>
                  <a:pt x="0" y="2379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19714" y="3405438"/>
            <a:ext cx="3158210" cy="2605523"/>
          </a:xfrm>
          <a:custGeom>
            <a:avLst/>
            <a:gdLst/>
            <a:ahLst/>
            <a:cxnLst/>
            <a:rect l="l" t="t" r="r" b="b"/>
            <a:pathLst>
              <a:path w="3158210" h="2605523">
                <a:moveTo>
                  <a:pt x="0" y="0"/>
                </a:moveTo>
                <a:lnTo>
                  <a:pt x="3158210" y="0"/>
                </a:lnTo>
                <a:lnTo>
                  <a:pt x="3158210" y="2605523"/>
                </a:lnTo>
                <a:lnTo>
                  <a:pt x="0" y="2605523"/>
                </a:lnTo>
                <a:lnTo>
                  <a:pt x="0" y="0"/>
                </a:lnTo>
                <a:close/>
              </a:path>
            </a:pathLst>
          </a:custGeom>
          <a:blipFill>
            <a:blip r:embed="rId4"/>
            <a:stretch>
              <a:fillRect/>
            </a:stretch>
          </a:blipFill>
        </p:spPr>
        <p:txBody>
          <a:bodyPr/>
          <a:lstStyle/>
          <a:p>
            <a:endParaRPr lang="en-US"/>
          </a:p>
        </p:txBody>
      </p:sp>
      <p:sp>
        <p:nvSpPr>
          <p:cNvPr id="4" name="Freeform 4"/>
          <p:cNvSpPr/>
          <p:nvPr/>
        </p:nvSpPr>
        <p:spPr>
          <a:xfrm>
            <a:off x="9319819" y="3570700"/>
            <a:ext cx="2551673" cy="2551673"/>
          </a:xfrm>
          <a:custGeom>
            <a:avLst/>
            <a:gdLst/>
            <a:ahLst/>
            <a:cxnLst/>
            <a:rect l="l" t="t" r="r" b="b"/>
            <a:pathLst>
              <a:path w="2551673" h="2551673">
                <a:moveTo>
                  <a:pt x="0" y="0"/>
                </a:moveTo>
                <a:lnTo>
                  <a:pt x="2551673" y="0"/>
                </a:lnTo>
                <a:lnTo>
                  <a:pt x="2551673" y="2551673"/>
                </a:lnTo>
                <a:lnTo>
                  <a:pt x="0" y="25516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3372733" y="3846522"/>
            <a:ext cx="2547180" cy="2051638"/>
          </a:xfrm>
          <a:custGeom>
            <a:avLst/>
            <a:gdLst/>
            <a:ahLst/>
            <a:cxnLst/>
            <a:rect l="l" t="t" r="r" b="b"/>
            <a:pathLst>
              <a:path w="2547180" h="2051638">
                <a:moveTo>
                  <a:pt x="0" y="0"/>
                </a:moveTo>
                <a:lnTo>
                  <a:pt x="2547180" y="0"/>
                </a:lnTo>
                <a:lnTo>
                  <a:pt x="2547180" y="2051638"/>
                </a:lnTo>
                <a:lnTo>
                  <a:pt x="0" y="20516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1384300" y="6408123"/>
            <a:ext cx="3390051" cy="383478"/>
          </a:xfrm>
          <a:prstGeom prst="rect">
            <a:avLst/>
          </a:prstGeom>
        </p:spPr>
        <p:txBody>
          <a:bodyPr lIns="0" tIns="0" rIns="0" bIns="0" rtlCol="0" anchor="t">
            <a:spAutoFit/>
          </a:bodyPr>
          <a:lstStyle/>
          <a:p>
            <a:pPr algn="l">
              <a:lnSpc>
                <a:spcPts val="2689"/>
              </a:lnSpc>
            </a:pPr>
            <a:r>
              <a:rPr lang="en-US" sz="2445" b="1">
                <a:solidFill>
                  <a:srgbClr val="447691"/>
                </a:solidFill>
                <a:latin typeface="Codec Pro Bold"/>
                <a:ea typeface="Codec Pro Bold"/>
                <a:cs typeface="Codec Pro Bold"/>
                <a:sym typeface="Codec Pro Bold"/>
              </a:rPr>
              <a:t>Using Triptans</a:t>
            </a:r>
          </a:p>
        </p:txBody>
      </p:sp>
      <p:sp>
        <p:nvSpPr>
          <p:cNvPr id="7" name="TextBox 7"/>
          <p:cNvSpPr txBox="1"/>
          <p:nvPr/>
        </p:nvSpPr>
        <p:spPr>
          <a:xfrm>
            <a:off x="5427416" y="6408123"/>
            <a:ext cx="3222310"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Migraine Severity</a:t>
            </a:r>
          </a:p>
        </p:txBody>
      </p:sp>
      <p:sp>
        <p:nvSpPr>
          <p:cNvPr id="8" name="TextBox 8"/>
          <p:cNvSpPr txBox="1"/>
          <p:nvPr/>
        </p:nvSpPr>
        <p:spPr>
          <a:xfrm>
            <a:off x="1384300" y="6982862"/>
            <a:ext cx="3222310" cy="2529738"/>
          </a:xfrm>
          <a:prstGeom prst="rect">
            <a:avLst/>
          </a:prstGeom>
        </p:spPr>
        <p:txBody>
          <a:bodyPr lIns="0" tIns="0" rIns="0" bIns="0" rtlCol="0" anchor="t">
            <a:spAutoFit/>
          </a:bodyPr>
          <a:lstStyle/>
          <a:p>
            <a:pPr marL="0" lvl="0" indent="0" algn="l">
              <a:lnSpc>
                <a:spcPts val="2840"/>
              </a:lnSpc>
              <a:spcBef>
                <a:spcPct val="0"/>
              </a:spcBef>
            </a:pPr>
            <a:r>
              <a:rPr lang="en-US" sz="2029" u="none" strike="noStrike">
                <a:solidFill>
                  <a:srgbClr val="3B3B3B"/>
                </a:solidFill>
                <a:latin typeface="Mont"/>
                <a:ea typeface="Mont"/>
                <a:cs typeface="Mont"/>
                <a:sym typeface="Mont"/>
              </a:rPr>
              <a:t>Triptans remain the first-line treatment for many, but </a:t>
            </a:r>
            <a:r>
              <a:rPr lang="en-US" sz="2029" b="1" u="none" strike="noStrike">
                <a:solidFill>
                  <a:srgbClr val="3B3B3B"/>
                </a:solidFill>
                <a:latin typeface="Mont Bold"/>
                <a:ea typeface="Mont Bold"/>
                <a:cs typeface="Mont Bold"/>
                <a:sym typeface="Mont Bold"/>
              </a:rPr>
              <a:t>gepants and ditans</a:t>
            </a:r>
            <a:r>
              <a:rPr lang="en-US" sz="2029" u="none" strike="noStrike">
                <a:solidFill>
                  <a:srgbClr val="3B3B3B"/>
                </a:solidFill>
                <a:latin typeface="Mont"/>
                <a:ea typeface="Mont"/>
                <a:cs typeface="Mont"/>
                <a:sym typeface="Mont"/>
              </a:rPr>
              <a:t> offer alternatives for those who cannot use them.</a:t>
            </a:r>
          </a:p>
          <a:p>
            <a:pPr marL="0" lvl="0" indent="0" algn="l">
              <a:lnSpc>
                <a:spcPts val="2840"/>
              </a:lnSpc>
              <a:spcBef>
                <a:spcPct val="0"/>
              </a:spcBef>
            </a:pPr>
            <a:endParaRPr lang="en-US" sz="2029" u="none" strike="noStrike">
              <a:solidFill>
                <a:srgbClr val="3B3B3B"/>
              </a:solidFill>
              <a:latin typeface="Mont"/>
              <a:ea typeface="Mont"/>
              <a:cs typeface="Mont"/>
              <a:sym typeface="Mont"/>
            </a:endParaRPr>
          </a:p>
        </p:txBody>
      </p:sp>
      <p:sp>
        <p:nvSpPr>
          <p:cNvPr id="9" name="TextBox 9"/>
          <p:cNvSpPr txBox="1"/>
          <p:nvPr/>
        </p:nvSpPr>
        <p:spPr>
          <a:xfrm>
            <a:off x="5429073" y="6982862"/>
            <a:ext cx="3222310" cy="2177313"/>
          </a:xfrm>
          <a:prstGeom prst="rect">
            <a:avLst/>
          </a:prstGeom>
        </p:spPr>
        <p:txBody>
          <a:bodyPr lIns="0" tIns="0" rIns="0" bIns="0" rtlCol="0" anchor="t">
            <a:spAutoFit/>
          </a:bodyPr>
          <a:lstStyle/>
          <a:p>
            <a:pPr algn="l">
              <a:lnSpc>
                <a:spcPts val="2840"/>
              </a:lnSpc>
            </a:pPr>
            <a:r>
              <a:rPr lang="en-US" sz="2029">
                <a:solidFill>
                  <a:srgbClr val="3B3B3B"/>
                </a:solidFill>
                <a:latin typeface="Mont"/>
                <a:ea typeface="Mont"/>
                <a:cs typeface="Mont"/>
                <a:sym typeface="Mont"/>
              </a:rPr>
              <a:t>NSAIDs work well for mild to moderate migraines but </a:t>
            </a:r>
            <a:r>
              <a:rPr lang="en-US" sz="2029" b="1">
                <a:solidFill>
                  <a:srgbClr val="3B3B3B"/>
                </a:solidFill>
                <a:latin typeface="Mont Bold"/>
                <a:ea typeface="Mont Bold"/>
                <a:cs typeface="Mont Bold"/>
                <a:sym typeface="Mont Bold"/>
              </a:rPr>
              <a:t>may not be enough for severe attacks.</a:t>
            </a:r>
          </a:p>
          <a:p>
            <a:pPr marL="0" lvl="0" indent="0" algn="l">
              <a:lnSpc>
                <a:spcPts val="2840"/>
              </a:lnSpc>
              <a:spcBef>
                <a:spcPct val="0"/>
              </a:spcBef>
            </a:pPr>
            <a:endParaRPr lang="en-US" sz="2029" b="1">
              <a:solidFill>
                <a:srgbClr val="3B3B3B"/>
              </a:solidFill>
              <a:latin typeface="Mont Bold"/>
              <a:ea typeface="Mont Bold"/>
              <a:cs typeface="Mont Bold"/>
              <a:sym typeface="Mont Bold"/>
            </a:endParaRPr>
          </a:p>
        </p:txBody>
      </p:sp>
      <p:sp>
        <p:nvSpPr>
          <p:cNvPr id="10" name="TextBox 10"/>
          <p:cNvSpPr txBox="1"/>
          <p:nvPr/>
        </p:nvSpPr>
        <p:spPr>
          <a:xfrm>
            <a:off x="9470533" y="6408123"/>
            <a:ext cx="3390051"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Beyond Drugs</a:t>
            </a:r>
          </a:p>
        </p:txBody>
      </p:sp>
      <p:sp>
        <p:nvSpPr>
          <p:cNvPr id="11" name="TextBox 11"/>
          <p:cNvSpPr txBox="1"/>
          <p:nvPr/>
        </p:nvSpPr>
        <p:spPr>
          <a:xfrm>
            <a:off x="9470533" y="6982862"/>
            <a:ext cx="3222310" cy="1824888"/>
          </a:xfrm>
          <a:prstGeom prst="rect">
            <a:avLst/>
          </a:prstGeom>
        </p:spPr>
        <p:txBody>
          <a:bodyPr lIns="0" tIns="0" rIns="0" bIns="0" rtlCol="0" anchor="t">
            <a:spAutoFit/>
          </a:bodyPr>
          <a:lstStyle/>
          <a:p>
            <a:pPr algn="l">
              <a:lnSpc>
                <a:spcPts val="2840"/>
              </a:lnSpc>
            </a:pPr>
            <a:r>
              <a:rPr lang="en-US" sz="2029" b="1">
                <a:solidFill>
                  <a:srgbClr val="3B3B3B"/>
                </a:solidFill>
                <a:latin typeface="Mont Bold"/>
                <a:ea typeface="Mont Bold"/>
                <a:cs typeface="Mont Bold"/>
                <a:sym typeface="Mont Bold"/>
              </a:rPr>
              <a:t>Neuromodulation devices</a:t>
            </a:r>
            <a:r>
              <a:rPr lang="en-US" sz="2029">
                <a:solidFill>
                  <a:srgbClr val="3B3B3B"/>
                </a:solidFill>
                <a:latin typeface="Mont"/>
                <a:ea typeface="Mont"/>
                <a:cs typeface="Mont"/>
                <a:sym typeface="Mont"/>
              </a:rPr>
              <a:t> provide a non-drug option with no systemic side effects.</a:t>
            </a: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12" name="TextBox 12"/>
          <p:cNvSpPr txBox="1"/>
          <p:nvPr/>
        </p:nvSpPr>
        <p:spPr>
          <a:xfrm>
            <a:off x="13309915" y="6408123"/>
            <a:ext cx="3390051"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Balancing Treatment</a:t>
            </a:r>
          </a:p>
        </p:txBody>
      </p:sp>
      <p:sp>
        <p:nvSpPr>
          <p:cNvPr id="13" name="TextBox 13"/>
          <p:cNvSpPr txBox="1"/>
          <p:nvPr/>
        </p:nvSpPr>
        <p:spPr>
          <a:xfrm>
            <a:off x="13308259" y="6982862"/>
            <a:ext cx="3222310" cy="1824888"/>
          </a:xfrm>
          <a:prstGeom prst="rect">
            <a:avLst/>
          </a:prstGeom>
        </p:spPr>
        <p:txBody>
          <a:bodyPr lIns="0" tIns="0" rIns="0" bIns="0" rtlCol="0" anchor="t">
            <a:spAutoFit/>
          </a:bodyPr>
          <a:lstStyle/>
          <a:p>
            <a:pPr algn="l">
              <a:lnSpc>
                <a:spcPts val="2840"/>
              </a:lnSpc>
            </a:pPr>
            <a:r>
              <a:rPr lang="en-US" sz="2029">
                <a:solidFill>
                  <a:srgbClr val="3B3B3B"/>
                </a:solidFill>
                <a:latin typeface="Mont"/>
                <a:ea typeface="Mont"/>
                <a:cs typeface="Mont"/>
                <a:sym typeface="Mont"/>
              </a:rPr>
              <a:t>Patients on preventive treatment </a:t>
            </a:r>
            <a:r>
              <a:rPr lang="en-US" sz="2029" b="1">
                <a:solidFill>
                  <a:srgbClr val="3B3B3B"/>
                </a:solidFill>
                <a:latin typeface="Mont Bold"/>
                <a:ea typeface="Mont Bold"/>
                <a:cs typeface="Mont Bold"/>
                <a:sym typeface="Mont Bold"/>
              </a:rPr>
              <a:t>still need acute options </a:t>
            </a:r>
            <a:r>
              <a:rPr lang="en-US" sz="2029">
                <a:solidFill>
                  <a:srgbClr val="3B3B3B"/>
                </a:solidFill>
                <a:latin typeface="Mont"/>
                <a:ea typeface="Mont"/>
                <a:cs typeface="Mont"/>
                <a:sym typeface="Mont"/>
              </a:rPr>
              <a:t>for breakthrough migraines.</a:t>
            </a: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14" name="TextBox 14"/>
          <p:cNvSpPr txBox="1"/>
          <p:nvPr/>
        </p:nvSpPr>
        <p:spPr>
          <a:xfrm>
            <a:off x="1028700" y="1076325"/>
            <a:ext cx="8115300" cy="1433654"/>
          </a:xfrm>
          <a:prstGeom prst="rect">
            <a:avLst/>
          </a:prstGeom>
        </p:spPr>
        <p:txBody>
          <a:bodyPr lIns="0" tIns="0" rIns="0" bIns="0" rtlCol="0" anchor="t">
            <a:spAutoFit/>
          </a:bodyPr>
          <a:lstStyle/>
          <a:p>
            <a:pPr marL="0" lvl="0" indent="0" algn="l">
              <a:lnSpc>
                <a:spcPts val="5584"/>
              </a:lnSpc>
            </a:pPr>
            <a:r>
              <a:rPr lang="en-US" sz="5123" b="1">
                <a:solidFill>
                  <a:srgbClr val="004369"/>
                </a:solidFill>
                <a:latin typeface="Aileron Ultra-Bold"/>
                <a:ea typeface="Aileron Ultra-Bold"/>
                <a:cs typeface="Aileron Ultra-Bold"/>
                <a:sym typeface="Aileron Ultra-Bold"/>
              </a:rPr>
              <a:t>4.4 Choosing the </a:t>
            </a:r>
            <a:r>
              <a:rPr lang="en-US" sz="5123" b="1">
                <a:solidFill>
                  <a:srgbClr val="447691"/>
                </a:solidFill>
                <a:latin typeface="Aileron Ultra-Bold"/>
                <a:ea typeface="Aileron Ultra-Bold"/>
                <a:cs typeface="Aileron Ultra-Bold"/>
                <a:sym typeface="Aileron Ultra-Bold"/>
              </a:rPr>
              <a:t>Right</a:t>
            </a:r>
            <a:r>
              <a:rPr lang="en-US" sz="5123" b="1">
                <a:solidFill>
                  <a:srgbClr val="004369"/>
                </a:solidFill>
                <a:latin typeface="Aileron Ultra-Bold"/>
                <a:ea typeface="Aileron Ultra-Bold"/>
                <a:cs typeface="Aileron Ultra-Bold"/>
                <a:sym typeface="Aileron Ultra-Bold"/>
              </a:rPr>
              <a:t> Acute Treatment</a:t>
            </a:r>
          </a:p>
        </p:txBody>
      </p:sp>
      <p:sp>
        <p:nvSpPr>
          <p:cNvPr id="15" name="TextBox 15"/>
          <p:cNvSpPr txBox="1"/>
          <p:nvPr/>
        </p:nvSpPr>
        <p:spPr>
          <a:xfrm>
            <a:off x="9144000" y="1044026"/>
            <a:ext cx="7331203" cy="1629308"/>
          </a:xfrm>
          <a:prstGeom prst="rect">
            <a:avLst/>
          </a:prstGeom>
        </p:spPr>
        <p:txBody>
          <a:bodyPr lIns="0" tIns="0" rIns="0" bIns="0" rtlCol="0" anchor="t">
            <a:spAutoFit/>
          </a:bodyPr>
          <a:lstStyle/>
          <a:p>
            <a:pPr algn="l">
              <a:lnSpc>
                <a:spcPts val="3120"/>
              </a:lnSpc>
            </a:pPr>
            <a:r>
              <a:rPr lang="en-US" sz="2229" b="1">
                <a:solidFill>
                  <a:srgbClr val="294069"/>
                </a:solidFill>
                <a:latin typeface="Mont Bold"/>
                <a:ea typeface="Mont Bold"/>
                <a:cs typeface="Mont Bold"/>
                <a:sym typeface="Mont Bold"/>
              </a:rPr>
              <a:t>Personalized treatment selection based on attack severity, comorbidities, and individual response to therapy is crucial to migraine care.</a:t>
            </a:r>
          </a:p>
          <a:p>
            <a:pPr marL="0" lvl="0" indent="0" algn="l">
              <a:lnSpc>
                <a:spcPts val="3120"/>
              </a:lnSpc>
              <a:spcBef>
                <a:spcPct val="0"/>
              </a:spcBef>
            </a:pPr>
            <a:endParaRPr lang="en-US" sz="2229" b="1">
              <a:solidFill>
                <a:srgbClr val="294069"/>
              </a:solidFill>
              <a:latin typeface="Mont Bold"/>
              <a:ea typeface="Mont Bold"/>
              <a:cs typeface="Mont Bold"/>
              <a:sym typeface="Mon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3336231" y="-129297"/>
            <a:ext cx="4951769" cy="8229600"/>
          </a:xfrm>
          <a:custGeom>
            <a:avLst/>
            <a:gdLst/>
            <a:ahLst/>
            <a:cxnLst/>
            <a:rect l="l" t="t" r="r" b="b"/>
            <a:pathLst>
              <a:path w="4951769" h="8229600">
                <a:moveTo>
                  <a:pt x="4951769" y="0"/>
                </a:moveTo>
                <a:lnTo>
                  <a:pt x="0" y="0"/>
                </a:lnTo>
                <a:lnTo>
                  <a:pt x="0" y="8229600"/>
                </a:lnTo>
                <a:lnTo>
                  <a:pt x="4951769" y="8229600"/>
                </a:lnTo>
                <a:lnTo>
                  <a:pt x="4951769" y="0"/>
                </a:lnTo>
                <a:close/>
              </a:path>
            </a:pathLst>
          </a:custGeom>
          <a:blipFill>
            <a:blip r:embed="rId2"/>
            <a:stretch>
              <a:fillRect r="-149292"/>
            </a:stretch>
          </a:blipFill>
        </p:spPr>
        <p:txBody>
          <a:bodyPr/>
          <a:lstStyle/>
          <a:p>
            <a:endParaRPr lang="en-US"/>
          </a:p>
        </p:txBody>
      </p:sp>
      <p:sp>
        <p:nvSpPr>
          <p:cNvPr id="3" name="Freeform 3">
            <a:hlinkClick r:id="rId3"/>
          </p:cNvPr>
          <p:cNvSpPr/>
          <p:nvPr/>
        </p:nvSpPr>
        <p:spPr>
          <a:xfrm>
            <a:off x="10959537" y="7903946"/>
            <a:ext cx="839994" cy="839994"/>
          </a:xfrm>
          <a:custGeom>
            <a:avLst/>
            <a:gdLst/>
            <a:ahLst/>
            <a:cxnLst/>
            <a:rect l="l" t="t" r="r" b="b"/>
            <a:pathLst>
              <a:path w="839994" h="839994">
                <a:moveTo>
                  <a:pt x="0" y="0"/>
                </a:moveTo>
                <a:lnTo>
                  <a:pt x="839994" y="0"/>
                </a:lnTo>
                <a:lnTo>
                  <a:pt x="839994" y="839994"/>
                </a:lnTo>
                <a:lnTo>
                  <a:pt x="0" y="839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hlinkClick r:id="rId3"/>
          </p:cNvPr>
          <p:cNvSpPr/>
          <p:nvPr/>
        </p:nvSpPr>
        <p:spPr>
          <a:xfrm>
            <a:off x="10959537" y="3217453"/>
            <a:ext cx="4411529" cy="4411529"/>
          </a:xfrm>
          <a:custGeom>
            <a:avLst/>
            <a:gdLst/>
            <a:ahLst/>
            <a:cxnLst/>
            <a:rect l="l" t="t" r="r" b="b"/>
            <a:pathLst>
              <a:path w="4411529" h="4411529">
                <a:moveTo>
                  <a:pt x="0" y="0"/>
                </a:moveTo>
                <a:lnTo>
                  <a:pt x="4411529" y="0"/>
                </a:lnTo>
                <a:lnTo>
                  <a:pt x="4411529" y="4411529"/>
                </a:lnTo>
                <a:lnTo>
                  <a:pt x="0" y="4411529"/>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305288" y="1594339"/>
            <a:ext cx="8155764" cy="1772039"/>
          </a:xfrm>
          <a:prstGeom prst="rect">
            <a:avLst/>
          </a:prstGeom>
        </p:spPr>
        <p:txBody>
          <a:bodyPr lIns="0" tIns="0" rIns="0" bIns="0" rtlCol="0" anchor="t">
            <a:spAutoFit/>
          </a:bodyPr>
          <a:lstStyle/>
          <a:p>
            <a:pPr algn="l">
              <a:lnSpc>
                <a:spcPts val="6970"/>
              </a:lnSpc>
            </a:pPr>
            <a:r>
              <a:rPr lang="en-US" sz="6061" b="1">
                <a:solidFill>
                  <a:srgbClr val="004369"/>
                </a:solidFill>
                <a:latin typeface="Aileron Ultra-Bold"/>
                <a:ea typeface="Aileron Ultra-Bold"/>
                <a:cs typeface="Aileron Ultra-Bold"/>
                <a:sym typeface="Aileron Ultra-Bold"/>
              </a:rPr>
              <a:t>Medication Adaptation Headache</a:t>
            </a:r>
          </a:p>
        </p:txBody>
      </p:sp>
      <p:sp>
        <p:nvSpPr>
          <p:cNvPr id="6" name="TextBox 6"/>
          <p:cNvSpPr txBox="1"/>
          <p:nvPr/>
        </p:nvSpPr>
        <p:spPr>
          <a:xfrm>
            <a:off x="1305288" y="3985503"/>
            <a:ext cx="7417666" cy="2800883"/>
          </a:xfrm>
          <a:prstGeom prst="rect">
            <a:avLst/>
          </a:prstGeom>
        </p:spPr>
        <p:txBody>
          <a:bodyPr lIns="0" tIns="0" rIns="0" bIns="0" rtlCol="0" anchor="t">
            <a:spAutoFit/>
          </a:bodyPr>
          <a:lstStyle/>
          <a:p>
            <a:pPr marL="0" lvl="0" indent="0" algn="l">
              <a:lnSpc>
                <a:spcPts val="3120"/>
              </a:lnSpc>
              <a:spcBef>
                <a:spcPct val="0"/>
              </a:spcBef>
            </a:pPr>
            <a:r>
              <a:rPr lang="en-US" sz="2229" b="1">
                <a:solidFill>
                  <a:srgbClr val="294069"/>
                </a:solidFill>
                <a:latin typeface="Mont Bold"/>
                <a:ea typeface="Mont Bold"/>
                <a:cs typeface="Mont Bold"/>
                <a:sym typeface="Mont Bold"/>
              </a:rPr>
              <a:t>Medication adaption headache</a:t>
            </a:r>
            <a:r>
              <a:rPr lang="en-US" sz="2229">
                <a:solidFill>
                  <a:srgbClr val="545454"/>
                </a:solidFill>
                <a:latin typeface="Mont"/>
                <a:ea typeface="Mont"/>
                <a:cs typeface="Mont"/>
                <a:sym typeface="Mont"/>
              </a:rPr>
              <a:t> or medication overuse headache happens when someone takes acute migraine or pain-relief medication too often—usually </a:t>
            </a:r>
            <a:r>
              <a:rPr lang="en-US" sz="2229" u="sng">
                <a:solidFill>
                  <a:srgbClr val="545454"/>
                </a:solidFill>
                <a:latin typeface="Mont"/>
                <a:ea typeface="Mont"/>
                <a:cs typeface="Mont"/>
                <a:sym typeface="Mont"/>
              </a:rPr>
              <a:t>more than 10–15 days a month</a:t>
            </a:r>
            <a:r>
              <a:rPr lang="en-US" sz="2229">
                <a:solidFill>
                  <a:srgbClr val="545454"/>
                </a:solidFill>
                <a:latin typeface="Mont"/>
                <a:ea typeface="Mont"/>
                <a:cs typeface="Mont"/>
                <a:sym typeface="Mont"/>
              </a:rPr>
              <a:t>, depending on the medication. Over time, the brain becomes more sensitive to pain, and instead of helping, the medication actually </a:t>
            </a:r>
            <a:r>
              <a:rPr lang="en-US" sz="2229" i="1">
                <a:solidFill>
                  <a:srgbClr val="545454"/>
                </a:solidFill>
                <a:latin typeface="Mont Italics"/>
                <a:ea typeface="Mont Italics"/>
                <a:cs typeface="Mont Italics"/>
                <a:sym typeface="Mont Italics"/>
              </a:rPr>
              <a:t>causes more headaches.</a:t>
            </a:r>
          </a:p>
        </p:txBody>
      </p:sp>
      <p:sp>
        <p:nvSpPr>
          <p:cNvPr id="7" name="TextBox 7"/>
          <p:cNvSpPr txBox="1"/>
          <p:nvPr/>
        </p:nvSpPr>
        <p:spPr>
          <a:xfrm>
            <a:off x="1305288" y="7185742"/>
            <a:ext cx="7417666" cy="1238783"/>
          </a:xfrm>
          <a:prstGeom prst="rect">
            <a:avLst/>
          </a:prstGeom>
        </p:spPr>
        <p:txBody>
          <a:bodyPr lIns="0" tIns="0" rIns="0" bIns="0" rtlCol="0" anchor="t">
            <a:spAutoFit/>
          </a:bodyPr>
          <a:lstStyle/>
          <a:p>
            <a:pPr marL="0" lvl="0" indent="0" algn="l">
              <a:lnSpc>
                <a:spcPts val="3120"/>
              </a:lnSpc>
              <a:spcBef>
                <a:spcPct val="0"/>
              </a:spcBef>
            </a:pPr>
            <a:r>
              <a:rPr lang="en-US" sz="2229" b="1">
                <a:solidFill>
                  <a:srgbClr val="294069"/>
                </a:solidFill>
                <a:latin typeface="Mont Bold"/>
                <a:ea typeface="Mont Bold"/>
                <a:cs typeface="Mont Bold"/>
                <a:sym typeface="Mont Bold"/>
              </a:rPr>
              <a:t>A balanced treatment plan, including prevention and acute medication can help avoid medication adaption headache. </a:t>
            </a:r>
          </a:p>
        </p:txBody>
      </p:sp>
      <p:sp>
        <p:nvSpPr>
          <p:cNvPr id="8" name="TextBox 8"/>
          <p:cNvSpPr txBox="1">
            <a:spLocks noGrp="1" noRot="1" noMove="1" noResize="1" noEditPoints="1" noAdjustHandles="1" noChangeArrowheads="1" noChangeShapeType="1"/>
          </p:cNvSpPr>
          <p:nvPr/>
        </p:nvSpPr>
        <p:spPr>
          <a:xfrm>
            <a:off x="12053596" y="8033164"/>
            <a:ext cx="3094490" cy="383951"/>
          </a:xfrm>
          <a:prstGeom prst="rect">
            <a:avLst/>
          </a:prstGeom>
        </p:spPr>
        <p:txBody>
          <a:bodyPr lIns="0" tIns="0" rIns="0" bIns="0" rtlCol="0" anchor="t">
            <a:spAutoFit/>
          </a:bodyPr>
          <a:lstStyle/>
          <a:p>
            <a:pPr marL="0" lvl="0" indent="0" algn="l">
              <a:lnSpc>
                <a:spcPts val="3120"/>
              </a:lnSpc>
              <a:spcBef>
                <a:spcPct val="0"/>
              </a:spcBef>
            </a:pPr>
            <a:r>
              <a:rPr lang="en-US" sz="2229" b="1" u="sng" dirty="0">
                <a:solidFill>
                  <a:srgbClr val="294069"/>
                </a:solidFill>
                <a:latin typeface="Mont Bold"/>
                <a:ea typeface="Mont Bold"/>
                <a:cs typeface="Mont Bold"/>
                <a:sym typeface="Mont Bold"/>
                <a:hlinkClick r:id="rId3"/>
              </a:rPr>
              <a:t>Listen to learn more</a:t>
            </a:r>
            <a:endParaRPr lang="en-US" sz="2229" b="1" u="sng" dirty="0">
              <a:solidFill>
                <a:srgbClr val="294069"/>
              </a:solidFill>
              <a:latin typeface="Mont Bold"/>
              <a:ea typeface="Mont Bold"/>
              <a:cs typeface="Mont Bold"/>
              <a:sym typeface="Mon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937</Words>
  <Application>Microsoft Office PowerPoint</Application>
  <PresentationFormat>Custom</PresentationFormat>
  <Paragraphs>107</Paragraphs>
  <Slides>11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Aileron Ultra-Bold</vt:lpstr>
      <vt:lpstr>Arial</vt:lpstr>
      <vt:lpstr>DM Sans</vt:lpstr>
      <vt:lpstr>Mont</vt:lpstr>
      <vt:lpstr>Codec Pro</vt:lpstr>
      <vt:lpstr>Canva Sans Bold</vt:lpstr>
      <vt:lpstr>Garet Bold</vt:lpstr>
      <vt:lpstr>Garet</vt:lpstr>
      <vt:lpstr>Calibri</vt:lpstr>
      <vt:lpstr>Mont Italics</vt:lpstr>
      <vt:lpstr>Mont Bold</vt:lpstr>
      <vt:lpstr>Montserrat Bold</vt:lpstr>
      <vt:lpstr>Codec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Up-End Migraine Module 4</dc:title>
  <dc:creator>Erik Stone</dc:creator>
  <cp:lastModifiedBy>Erik Stone</cp:lastModifiedBy>
  <cp:revision>2</cp:revision>
  <dcterms:created xsi:type="dcterms:W3CDTF">2006-08-16T00:00:00Z</dcterms:created>
  <dcterms:modified xsi:type="dcterms:W3CDTF">2025-06-06T18:25:25Z</dcterms:modified>
  <dc:identifier>DAGfwRcYFl8</dc:identifier>
</cp:coreProperties>
</file>